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56" r:id="rId5"/>
    <p:sldId id="268" r:id="rId6"/>
    <p:sldId id="270" r:id="rId7"/>
    <p:sldId id="271" r:id="rId8"/>
    <p:sldId id="272" r:id="rId9"/>
    <p:sldId id="260" r:id="rId10"/>
    <p:sldId id="273" r:id="rId11"/>
    <p:sldId id="274" r:id="rId12"/>
    <p:sldId id="275" r:id="rId13"/>
    <p:sldId id="276" r:id="rId14"/>
    <p:sldId id="277" r:id="rId15"/>
    <p:sldId id="269"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372" autoAdjust="0"/>
  </p:normalViewPr>
  <p:slideViewPr>
    <p:cSldViewPr snapToGrid="0">
      <p:cViewPr varScale="1">
        <p:scale>
          <a:sx n="51" d="100"/>
          <a:sy n="51" d="100"/>
        </p:scale>
        <p:origin x="1500" y="7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B9D1C-621B-41A1-9771-A56F2AA8326B}" type="doc">
      <dgm:prSet loTypeId="urn:microsoft.com/office/officeart/2005/8/layout/cycle2" loCatId="cycle" qsTypeId="urn:microsoft.com/office/officeart/2005/8/quickstyle/3d1" qsCatId="3D" csTypeId="urn:microsoft.com/office/officeart/2005/8/colors/colorful1" csCatId="colorful" phldr="1"/>
      <dgm:spPr/>
      <dgm:t>
        <a:bodyPr/>
        <a:lstStyle/>
        <a:p>
          <a:endParaRPr lang="en-IN"/>
        </a:p>
      </dgm:t>
    </dgm:pt>
    <dgm:pt modelId="{515B3F45-5450-4406-BD97-9A289AC35224}">
      <dgm:prSet phldrT="[Text]" custT="1"/>
      <dgm:spPr/>
      <dgm:t>
        <a:bodyPr/>
        <a:lstStyle/>
        <a:p>
          <a:r>
            <a:rPr lang="en-US" sz="1800" b="1" dirty="0">
              <a:solidFill>
                <a:srgbClr val="002060"/>
              </a:solidFill>
            </a:rPr>
            <a:t>Data </a:t>
          </a:r>
          <a:r>
            <a:rPr lang="en-US" sz="1600" b="1" dirty="0">
              <a:solidFill>
                <a:srgbClr val="002060"/>
              </a:solidFill>
            </a:rPr>
            <a:t>Cleaning</a:t>
          </a:r>
          <a:endParaRPr lang="en-IN" sz="1600" b="1" dirty="0">
            <a:solidFill>
              <a:srgbClr val="002060"/>
            </a:solidFill>
          </a:endParaRPr>
        </a:p>
      </dgm:t>
    </dgm:pt>
    <dgm:pt modelId="{40A6A266-5B95-4323-91B9-48B01A62B0F2}" type="parTrans" cxnId="{530DD2C7-70B0-4378-9236-A63DDA8076E5}">
      <dgm:prSet/>
      <dgm:spPr/>
      <dgm:t>
        <a:bodyPr/>
        <a:lstStyle/>
        <a:p>
          <a:endParaRPr lang="en-IN"/>
        </a:p>
      </dgm:t>
    </dgm:pt>
    <dgm:pt modelId="{343CCE17-BF1E-48BF-BA00-68DDB4795625}" type="sibTrans" cxnId="{530DD2C7-70B0-4378-9236-A63DDA8076E5}">
      <dgm:prSet/>
      <dgm:spPr/>
      <dgm:t>
        <a:bodyPr/>
        <a:lstStyle/>
        <a:p>
          <a:endParaRPr lang="en-IN"/>
        </a:p>
      </dgm:t>
    </dgm:pt>
    <dgm:pt modelId="{7F003655-AD84-4060-9B5E-D60490360DA2}">
      <dgm:prSet phldrT="[Text]" custT="1"/>
      <dgm:spPr/>
      <dgm: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Data Encoding</a:t>
          </a:r>
          <a:endParaRPr lang="en-IN" sz="1800" b="1" kern="1200" dirty="0">
            <a:solidFill>
              <a:srgbClr val="002060"/>
            </a:solidFill>
            <a:latin typeface="Century Gothic" panose="020B0502020202020204"/>
            <a:ea typeface="+mn-ea"/>
            <a:cs typeface="+mn-cs"/>
          </a:endParaRPr>
        </a:p>
      </dgm:t>
    </dgm:pt>
    <dgm:pt modelId="{4DF7DFC2-9E74-4407-8319-31AE57AB4A36}" type="parTrans" cxnId="{473786FB-5AEC-4771-98BD-D8AEDEB1462E}">
      <dgm:prSet/>
      <dgm:spPr/>
      <dgm:t>
        <a:bodyPr/>
        <a:lstStyle/>
        <a:p>
          <a:endParaRPr lang="en-IN"/>
        </a:p>
      </dgm:t>
    </dgm:pt>
    <dgm:pt modelId="{835709AD-25CE-4B7C-A148-40341E740143}" type="sibTrans" cxnId="{473786FB-5AEC-4771-98BD-D8AEDEB1462E}">
      <dgm:prSet/>
      <dgm:spPr/>
      <dgm:t>
        <a:bodyPr/>
        <a:lstStyle/>
        <a:p>
          <a:endParaRPr lang="en-IN"/>
        </a:p>
      </dgm:t>
    </dgm:pt>
    <dgm:pt modelId="{18B04E07-7746-4888-B51D-09681CD274BC}">
      <dgm:prSet phldrT="[Text]" custT="1"/>
      <dgm:spPr/>
      <dgm: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Data Transformation</a:t>
          </a:r>
          <a:endParaRPr lang="en-IN" sz="1800" b="1" kern="1200" dirty="0">
            <a:solidFill>
              <a:srgbClr val="002060"/>
            </a:solidFill>
            <a:latin typeface="Century Gothic" panose="020B0502020202020204"/>
            <a:ea typeface="+mn-ea"/>
            <a:cs typeface="+mn-cs"/>
          </a:endParaRPr>
        </a:p>
      </dgm:t>
    </dgm:pt>
    <dgm:pt modelId="{90A09153-D080-4D77-B050-2D4D2157D546}" type="parTrans" cxnId="{1F3B4592-9E22-4F10-95E4-538FD36164D2}">
      <dgm:prSet/>
      <dgm:spPr/>
      <dgm:t>
        <a:bodyPr/>
        <a:lstStyle/>
        <a:p>
          <a:endParaRPr lang="en-IN"/>
        </a:p>
      </dgm:t>
    </dgm:pt>
    <dgm:pt modelId="{BAEB81DA-FC98-4F33-A6E2-165829D6F170}" type="sibTrans" cxnId="{1F3B4592-9E22-4F10-95E4-538FD36164D2}">
      <dgm:prSet/>
      <dgm:spPr/>
      <dgm:t>
        <a:bodyPr/>
        <a:lstStyle/>
        <a:p>
          <a:endParaRPr lang="en-IN"/>
        </a:p>
      </dgm:t>
    </dgm:pt>
    <dgm:pt modelId="{0F16B703-B9F7-48BA-BF2B-692D0D5F2852}">
      <dgm:prSet phldrT="[Text]" custT="1"/>
      <dgm:spPr/>
      <dgm: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Train - Test Split</a:t>
          </a:r>
          <a:endParaRPr lang="en-IN" sz="1800" b="1" kern="1200" dirty="0">
            <a:solidFill>
              <a:srgbClr val="002060"/>
            </a:solidFill>
            <a:latin typeface="Century Gothic" panose="020B0502020202020204"/>
            <a:ea typeface="+mn-ea"/>
            <a:cs typeface="+mn-cs"/>
          </a:endParaRPr>
        </a:p>
      </dgm:t>
    </dgm:pt>
    <dgm:pt modelId="{48B01C4E-379F-4A50-BA61-1F520A8C466C}" type="parTrans" cxnId="{03229781-812E-4B97-BD6C-F0D22E039060}">
      <dgm:prSet/>
      <dgm:spPr/>
      <dgm:t>
        <a:bodyPr/>
        <a:lstStyle/>
        <a:p>
          <a:endParaRPr lang="en-IN"/>
        </a:p>
      </dgm:t>
    </dgm:pt>
    <dgm:pt modelId="{501A69C5-395C-43E0-991D-0D4BFA14B80C}" type="sibTrans" cxnId="{03229781-812E-4B97-BD6C-F0D22E039060}">
      <dgm:prSet/>
      <dgm:spPr/>
      <dgm:t>
        <a:bodyPr/>
        <a:lstStyle/>
        <a:p>
          <a:endParaRPr lang="en-IN"/>
        </a:p>
      </dgm:t>
    </dgm:pt>
    <dgm:pt modelId="{42A0F109-1C56-48B7-893A-88BA950E1493}">
      <dgm:prSet phldrT="[Text]" custT="1"/>
      <dgm:spPr/>
      <dgm: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Model Building</a:t>
          </a:r>
          <a:endParaRPr lang="en-IN" sz="1800" b="1" kern="1200" dirty="0">
            <a:solidFill>
              <a:srgbClr val="002060"/>
            </a:solidFill>
            <a:latin typeface="Century Gothic" panose="020B0502020202020204"/>
            <a:ea typeface="+mn-ea"/>
            <a:cs typeface="+mn-cs"/>
          </a:endParaRPr>
        </a:p>
      </dgm:t>
    </dgm:pt>
    <dgm:pt modelId="{FDA8C400-86F7-48B3-A034-EF814F702BEA}" type="parTrans" cxnId="{A35C0D40-6D53-4E47-A8CC-D3620FD37BB5}">
      <dgm:prSet/>
      <dgm:spPr/>
      <dgm:t>
        <a:bodyPr/>
        <a:lstStyle/>
        <a:p>
          <a:endParaRPr lang="en-IN"/>
        </a:p>
      </dgm:t>
    </dgm:pt>
    <dgm:pt modelId="{0F11A0CB-D0C0-4E77-BAB0-5B3AC7E366D6}" type="sibTrans" cxnId="{A35C0D40-6D53-4E47-A8CC-D3620FD37BB5}">
      <dgm:prSet/>
      <dgm:spPr/>
      <dgm:t>
        <a:bodyPr/>
        <a:lstStyle/>
        <a:p>
          <a:endParaRPr lang="en-IN"/>
        </a:p>
      </dgm:t>
    </dgm:pt>
    <dgm:pt modelId="{A9ACBF55-9EBA-4F38-BF48-FC01F4C997E4}">
      <dgm:prSet phldrT="[Text]" custT="1"/>
      <dgm:spPr/>
      <dgm: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Model Validation</a:t>
          </a:r>
          <a:endParaRPr lang="en-IN" sz="1800" b="1" kern="1200" dirty="0">
            <a:solidFill>
              <a:srgbClr val="002060"/>
            </a:solidFill>
            <a:latin typeface="Century Gothic" panose="020B0502020202020204"/>
            <a:ea typeface="+mn-ea"/>
            <a:cs typeface="+mn-cs"/>
          </a:endParaRPr>
        </a:p>
      </dgm:t>
    </dgm:pt>
    <dgm:pt modelId="{C33DEA40-C2FE-4624-AA37-A57D366F7C2E}" type="parTrans" cxnId="{71936FCB-98F5-4CB4-8E82-125318EFB32D}">
      <dgm:prSet/>
      <dgm:spPr/>
      <dgm:t>
        <a:bodyPr/>
        <a:lstStyle/>
        <a:p>
          <a:endParaRPr lang="en-IN"/>
        </a:p>
      </dgm:t>
    </dgm:pt>
    <dgm:pt modelId="{3AB53499-AA45-4D37-BE67-AE29C4471FE2}" type="sibTrans" cxnId="{71936FCB-98F5-4CB4-8E82-125318EFB32D}">
      <dgm:prSet/>
      <dgm:spPr/>
      <dgm:t>
        <a:bodyPr/>
        <a:lstStyle/>
        <a:p>
          <a:endParaRPr lang="en-IN"/>
        </a:p>
      </dgm:t>
    </dgm:pt>
    <dgm:pt modelId="{0FEB15EB-759C-4D83-8659-84E2EF9DCAB7}" type="pres">
      <dgm:prSet presAssocID="{AD1B9D1C-621B-41A1-9771-A56F2AA8326B}" presName="cycle" presStyleCnt="0">
        <dgm:presLayoutVars>
          <dgm:dir/>
          <dgm:resizeHandles val="exact"/>
        </dgm:presLayoutVars>
      </dgm:prSet>
      <dgm:spPr/>
    </dgm:pt>
    <dgm:pt modelId="{8494AD9C-9852-4FBF-B6D2-B5F1692BA034}" type="pres">
      <dgm:prSet presAssocID="{515B3F45-5450-4406-BD97-9A289AC35224}" presName="node" presStyleLbl="node1" presStyleIdx="0" presStyleCnt="6" custScaleX="117216">
        <dgm:presLayoutVars>
          <dgm:bulletEnabled val="1"/>
        </dgm:presLayoutVars>
      </dgm:prSet>
      <dgm:spPr/>
    </dgm:pt>
    <dgm:pt modelId="{DE75B961-5D0F-464D-AEE9-C9730A5D92ED}" type="pres">
      <dgm:prSet presAssocID="{343CCE17-BF1E-48BF-BA00-68DDB4795625}" presName="sibTrans" presStyleLbl="sibTrans2D1" presStyleIdx="0" presStyleCnt="6"/>
      <dgm:spPr/>
    </dgm:pt>
    <dgm:pt modelId="{7BFFDD38-EF0A-4D85-BB07-FB0BFF728F6D}" type="pres">
      <dgm:prSet presAssocID="{343CCE17-BF1E-48BF-BA00-68DDB4795625}" presName="connectorText" presStyleLbl="sibTrans2D1" presStyleIdx="0" presStyleCnt="6"/>
      <dgm:spPr/>
    </dgm:pt>
    <dgm:pt modelId="{EE9E8F75-25EB-468D-BFFA-2F52388AE9DE}" type="pres">
      <dgm:prSet presAssocID="{7F003655-AD84-4060-9B5E-D60490360DA2}" presName="node" presStyleLbl="node1" presStyleIdx="1" presStyleCnt="6" custScaleX="128216" custScaleY="125300" custRadScaleRad="101449" custRadScaleInc="9334">
        <dgm:presLayoutVars>
          <dgm:bulletEnabled val="1"/>
        </dgm:presLayoutVars>
      </dgm:prSet>
      <dgm:spPr/>
    </dgm:pt>
    <dgm:pt modelId="{FA5CE765-2345-4F6A-9D88-224421F7D8F7}" type="pres">
      <dgm:prSet presAssocID="{835709AD-25CE-4B7C-A148-40341E740143}" presName="sibTrans" presStyleLbl="sibTrans2D1" presStyleIdx="1" presStyleCnt="6"/>
      <dgm:spPr/>
    </dgm:pt>
    <dgm:pt modelId="{915A3F26-540D-4289-A427-DA214FFBB8A4}" type="pres">
      <dgm:prSet presAssocID="{835709AD-25CE-4B7C-A148-40341E740143}" presName="connectorText" presStyleLbl="sibTrans2D1" presStyleIdx="1" presStyleCnt="6"/>
      <dgm:spPr/>
    </dgm:pt>
    <dgm:pt modelId="{069E883A-672B-43FA-A31F-06A4376979AF}" type="pres">
      <dgm:prSet presAssocID="{18B04E07-7746-4888-B51D-09681CD274BC}" presName="node" presStyleLbl="node1" presStyleIdx="2" presStyleCnt="6" custScaleX="123026" custScaleY="122456">
        <dgm:presLayoutVars>
          <dgm:bulletEnabled val="1"/>
        </dgm:presLayoutVars>
      </dgm:prSet>
      <dgm:spPr/>
    </dgm:pt>
    <dgm:pt modelId="{E2CA93C4-4109-4394-B90E-92BA6E1F6434}" type="pres">
      <dgm:prSet presAssocID="{BAEB81DA-FC98-4F33-A6E2-165829D6F170}" presName="sibTrans" presStyleLbl="sibTrans2D1" presStyleIdx="2" presStyleCnt="6"/>
      <dgm:spPr/>
    </dgm:pt>
    <dgm:pt modelId="{F04067C1-D580-48E6-89ED-DF1AAAF19150}" type="pres">
      <dgm:prSet presAssocID="{BAEB81DA-FC98-4F33-A6E2-165829D6F170}" presName="connectorText" presStyleLbl="sibTrans2D1" presStyleIdx="2" presStyleCnt="6"/>
      <dgm:spPr/>
    </dgm:pt>
    <dgm:pt modelId="{914C1A40-18D2-4929-BD84-CEE44FA4E463}" type="pres">
      <dgm:prSet presAssocID="{0F16B703-B9F7-48BA-BF2B-692D0D5F2852}" presName="node" presStyleLbl="node1" presStyleIdx="3" presStyleCnt="6" custScaleX="128079" custScaleY="128323">
        <dgm:presLayoutVars>
          <dgm:bulletEnabled val="1"/>
        </dgm:presLayoutVars>
      </dgm:prSet>
      <dgm:spPr/>
    </dgm:pt>
    <dgm:pt modelId="{97796CF9-5C09-48A7-95EF-E2B6AE935C35}" type="pres">
      <dgm:prSet presAssocID="{501A69C5-395C-43E0-991D-0D4BFA14B80C}" presName="sibTrans" presStyleLbl="sibTrans2D1" presStyleIdx="3" presStyleCnt="6"/>
      <dgm:spPr/>
    </dgm:pt>
    <dgm:pt modelId="{85345DD0-1CD3-47FA-96ED-0562040D66ED}" type="pres">
      <dgm:prSet presAssocID="{501A69C5-395C-43E0-991D-0D4BFA14B80C}" presName="connectorText" presStyleLbl="sibTrans2D1" presStyleIdx="3" presStyleCnt="6"/>
      <dgm:spPr/>
    </dgm:pt>
    <dgm:pt modelId="{B1E53A6D-3C09-4774-A2AA-FE6CECA7B428}" type="pres">
      <dgm:prSet presAssocID="{42A0F109-1C56-48B7-893A-88BA950E1493}" presName="node" presStyleLbl="node1" presStyleIdx="4" presStyleCnt="6" custScaleX="130979" custScaleY="135533">
        <dgm:presLayoutVars>
          <dgm:bulletEnabled val="1"/>
        </dgm:presLayoutVars>
      </dgm:prSet>
      <dgm:spPr/>
    </dgm:pt>
    <dgm:pt modelId="{4D813354-E717-44B9-B67E-8F63CBA70EB6}" type="pres">
      <dgm:prSet presAssocID="{0F11A0CB-D0C0-4E77-BAB0-5B3AC7E366D6}" presName="sibTrans" presStyleLbl="sibTrans2D1" presStyleIdx="4" presStyleCnt="6"/>
      <dgm:spPr/>
    </dgm:pt>
    <dgm:pt modelId="{D0BBFCDD-2EB4-4DC9-9A18-5696246A1F4F}" type="pres">
      <dgm:prSet presAssocID="{0F11A0CB-D0C0-4E77-BAB0-5B3AC7E366D6}" presName="connectorText" presStyleLbl="sibTrans2D1" presStyleIdx="4" presStyleCnt="6"/>
      <dgm:spPr/>
    </dgm:pt>
    <dgm:pt modelId="{CC6748EA-CC48-4F1F-B913-DC2D1900E6ED}" type="pres">
      <dgm:prSet presAssocID="{A9ACBF55-9EBA-4F38-BF48-FC01F4C997E4}" presName="node" presStyleLbl="node1" presStyleIdx="5" presStyleCnt="6" custScaleX="128786" custScaleY="122796">
        <dgm:presLayoutVars>
          <dgm:bulletEnabled val="1"/>
        </dgm:presLayoutVars>
      </dgm:prSet>
      <dgm:spPr/>
    </dgm:pt>
    <dgm:pt modelId="{AE0430E7-50D0-436D-B3CF-B16E9D62C380}" type="pres">
      <dgm:prSet presAssocID="{3AB53499-AA45-4D37-BE67-AE29C4471FE2}" presName="sibTrans" presStyleLbl="sibTrans2D1" presStyleIdx="5" presStyleCnt="6"/>
      <dgm:spPr/>
    </dgm:pt>
    <dgm:pt modelId="{B86BE32C-EE0F-420C-8273-0560DE84D294}" type="pres">
      <dgm:prSet presAssocID="{3AB53499-AA45-4D37-BE67-AE29C4471FE2}" presName="connectorText" presStyleLbl="sibTrans2D1" presStyleIdx="5" presStyleCnt="6"/>
      <dgm:spPr/>
    </dgm:pt>
  </dgm:ptLst>
  <dgm:cxnLst>
    <dgm:cxn modelId="{88AA2A0F-4E6D-41FB-AAF4-3DAC3A2FEF13}" type="presOf" srcId="{343CCE17-BF1E-48BF-BA00-68DDB4795625}" destId="{7BFFDD38-EF0A-4D85-BB07-FB0BFF728F6D}" srcOrd="1" destOrd="0" presId="urn:microsoft.com/office/officeart/2005/8/layout/cycle2"/>
    <dgm:cxn modelId="{5AE2E917-9BFF-43FF-A429-C5BFBB7E495B}" type="presOf" srcId="{343CCE17-BF1E-48BF-BA00-68DDB4795625}" destId="{DE75B961-5D0F-464D-AEE9-C9730A5D92ED}" srcOrd="0" destOrd="0" presId="urn:microsoft.com/office/officeart/2005/8/layout/cycle2"/>
    <dgm:cxn modelId="{27494C18-6BC6-4EA2-9D34-C1AAB95E49A3}" type="presOf" srcId="{42A0F109-1C56-48B7-893A-88BA950E1493}" destId="{B1E53A6D-3C09-4774-A2AA-FE6CECA7B428}" srcOrd="0" destOrd="0" presId="urn:microsoft.com/office/officeart/2005/8/layout/cycle2"/>
    <dgm:cxn modelId="{3AC34826-7ABB-439E-9197-1BCF5BEA6518}" type="presOf" srcId="{835709AD-25CE-4B7C-A148-40341E740143}" destId="{FA5CE765-2345-4F6A-9D88-224421F7D8F7}" srcOrd="0" destOrd="0" presId="urn:microsoft.com/office/officeart/2005/8/layout/cycle2"/>
    <dgm:cxn modelId="{CE17B42B-E085-4354-BD72-A3554ADFBDAB}" type="presOf" srcId="{3AB53499-AA45-4D37-BE67-AE29C4471FE2}" destId="{B86BE32C-EE0F-420C-8273-0560DE84D294}" srcOrd="1" destOrd="0" presId="urn:microsoft.com/office/officeart/2005/8/layout/cycle2"/>
    <dgm:cxn modelId="{A35C0D40-6D53-4E47-A8CC-D3620FD37BB5}" srcId="{AD1B9D1C-621B-41A1-9771-A56F2AA8326B}" destId="{42A0F109-1C56-48B7-893A-88BA950E1493}" srcOrd="4" destOrd="0" parTransId="{FDA8C400-86F7-48B3-A034-EF814F702BEA}" sibTransId="{0F11A0CB-D0C0-4E77-BAB0-5B3AC7E366D6}"/>
    <dgm:cxn modelId="{AA48A344-C705-4187-A6A8-8A0991F16A4A}" type="presOf" srcId="{BAEB81DA-FC98-4F33-A6E2-165829D6F170}" destId="{F04067C1-D580-48E6-89ED-DF1AAAF19150}" srcOrd="1" destOrd="0" presId="urn:microsoft.com/office/officeart/2005/8/layout/cycle2"/>
    <dgm:cxn modelId="{BF21DC64-1BE9-49B1-B18B-BF3BFB133EE6}" type="presOf" srcId="{18B04E07-7746-4888-B51D-09681CD274BC}" destId="{069E883A-672B-43FA-A31F-06A4376979AF}" srcOrd="0" destOrd="0" presId="urn:microsoft.com/office/officeart/2005/8/layout/cycle2"/>
    <dgm:cxn modelId="{DAA7DF6A-2165-4BDA-A44B-A493D34317E0}" type="presOf" srcId="{835709AD-25CE-4B7C-A148-40341E740143}" destId="{915A3F26-540D-4289-A427-DA214FFBB8A4}" srcOrd="1" destOrd="0" presId="urn:microsoft.com/office/officeart/2005/8/layout/cycle2"/>
    <dgm:cxn modelId="{E7B7E650-0F26-47B3-9AE1-2C503884A341}" type="presOf" srcId="{0F11A0CB-D0C0-4E77-BAB0-5B3AC7E366D6}" destId="{D0BBFCDD-2EB4-4DC9-9A18-5696246A1F4F}" srcOrd="1" destOrd="0" presId="urn:microsoft.com/office/officeart/2005/8/layout/cycle2"/>
    <dgm:cxn modelId="{BDBB3E7F-F07D-4AB4-805C-1FA2044B8855}" type="presOf" srcId="{AD1B9D1C-621B-41A1-9771-A56F2AA8326B}" destId="{0FEB15EB-759C-4D83-8659-84E2EF9DCAB7}" srcOrd="0" destOrd="0" presId="urn:microsoft.com/office/officeart/2005/8/layout/cycle2"/>
    <dgm:cxn modelId="{3C259081-FBF9-4697-B03E-DC15E21E39B3}" type="presOf" srcId="{3AB53499-AA45-4D37-BE67-AE29C4471FE2}" destId="{AE0430E7-50D0-436D-B3CF-B16E9D62C380}" srcOrd="0" destOrd="0" presId="urn:microsoft.com/office/officeart/2005/8/layout/cycle2"/>
    <dgm:cxn modelId="{03229781-812E-4B97-BD6C-F0D22E039060}" srcId="{AD1B9D1C-621B-41A1-9771-A56F2AA8326B}" destId="{0F16B703-B9F7-48BA-BF2B-692D0D5F2852}" srcOrd="3" destOrd="0" parTransId="{48B01C4E-379F-4A50-BA61-1F520A8C466C}" sibTransId="{501A69C5-395C-43E0-991D-0D4BFA14B80C}"/>
    <dgm:cxn modelId="{B767E385-49F5-499B-9A6C-7817BC3554EA}" type="presOf" srcId="{0F16B703-B9F7-48BA-BF2B-692D0D5F2852}" destId="{914C1A40-18D2-4929-BD84-CEE44FA4E463}" srcOrd="0" destOrd="0" presId="urn:microsoft.com/office/officeart/2005/8/layout/cycle2"/>
    <dgm:cxn modelId="{1F3B4592-9E22-4F10-95E4-538FD36164D2}" srcId="{AD1B9D1C-621B-41A1-9771-A56F2AA8326B}" destId="{18B04E07-7746-4888-B51D-09681CD274BC}" srcOrd="2" destOrd="0" parTransId="{90A09153-D080-4D77-B050-2D4D2157D546}" sibTransId="{BAEB81DA-FC98-4F33-A6E2-165829D6F170}"/>
    <dgm:cxn modelId="{ED9C0495-403B-46AA-9E21-B32FC1E0010C}" type="presOf" srcId="{BAEB81DA-FC98-4F33-A6E2-165829D6F170}" destId="{E2CA93C4-4109-4394-B90E-92BA6E1F6434}" srcOrd="0" destOrd="0" presId="urn:microsoft.com/office/officeart/2005/8/layout/cycle2"/>
    <dgm:cxn modelId="{D05A399E-53FB-4B93-83DF-522ED566DA87}" type="presOf" srcId="{515B3F45-5450-4406-BD97-9A289AC35224}" destId="{8494AD9C-9852-4FBF-B6D2-B5F1692BA034}" srcOrd="0" destOrd="0" presId="urn:microsoft.com/office/officeart/2005/8/layout/cycle2"/>
    <dgm:cxn modelId="{45DEA4A1-862B-4547-8C68-412588A46B1A}" type="presOf" srcId="{501A69C5-395C-43E0-991D-0D4BFA14B80C}" destId="{85345DD0-1CD3-47FA-96ED-0562040D66ED}" srcOrd="1" destOrd="0" presId="urn:microsoft.com/office/officeart/2005/8/layout/cycle2"/>
    <dgm:cxn modelId="{530DD2C7-70B0-4378-9236-A63DDA8076E5}" srcId="{AD1B9D1C-621B-41A1-9771-A56F2AA8326B}" destId="{515B3F45-5450-4406-BD97-9A289AC35224}" srcOrd="0" destOrd="0" parTransId="{40A6A266-5B95-4323-91B9-48B01A62B0F2}" sibTransId="{343CCE17-BF1E-48BF-BA00-68DDB4795625}"/>
    <dgm:cxn modelId="{CD41D7C9-6031-465D-8E86-28E7AD802991}" type="presOf" srcId="{501A69C5-395C-43E0-991D-0D4BFA14B80C}" destId="{97796CF9-5C09-48A7-95EF-E2B6AE935C35}" srcOrd="0" destOrd="0" presId="urn:microsoft.com/office/officeart/2005/8/layout/cycle2"/>
    <dgm:cxn modelId="{71936FCB-98F5-4CB4-8E82-125318EFB32D}" srcId="{AD1B9D1C-621B-41A1-9771-A56F2AA8326B}" destId="{A9ACBF55-9EBA-4F38-BF48-FC01F4C997E4}" srcOrd="5" destOrd="0" parTransId="{C33DEA40-C2FE-4624-AA37-A57D366F7C2E}" sibTransId="{3AB53499-AA45-4D37-BE67-AE29C4471FE2}"/>
    <dgm:cxn modelId="{121D92D0-7280-4002-93E0-2D460C1FA242}" type="presOf" srcId="{7F003655-AD84-4060-9B5E-D60490360DA2}" destId="{EE9E8F75-25EB-468D-BFFA-2F52388AE9DE}" srcOrd="0" destOrd="0" presId="urn:microsoft.com/office/officeart/2005/8/layout/cycle2"/>
    <dgm:cxn modelId="{41CCC5DB-2220-4BD1-8E2C-BB8201D0C1B1}" type="presOf" srcId="{0F11A0CB-D0C0-4E77-BAB0-5B3AC7E366D6}" destId="{4D813354-E717-44B9-B67E-8F63CBA70EB6}" srcOrd="0" destOrd="0" presId="urn:microsoft.com/office/officeart/2005/8/layout/cycle2"/>
    <dgm:cxn modelId="{DBF4B0F7-B773-4D0B-8F95-EFC9D7A983F1}" type="presOf" srcId="{A9ACBF55-9EBA-4F38-BF48-FC01F4C997E4}" destId="{CC6748EA-CC48-4F1F-B913-DC2D1900E6ED}" srcOrd="0" destOrd="0" presId="urn:microsoft.com/office/officeart/2005/8/layout/cycle2"/>
    <dgm:cxn modelId="{473786FB-5AEC-4771-98BD-D8AEDEB1462E}" srcId="{AD1B9D1C-621B-41A1-9771-A56F2AA8326B}" destId="{7F003655-AD84-4060-9B5E-D60490360DA2}" srcOrd="1" destOrd="0" parTransId="{4DF7DFC2-9E74-4407-8319-31AE57AB4A36}" sibTransId="{835709AD-25CE-4B7C-A148-40341E740143}"/>
    <dgm:cxn modelId="{2BF51C0F-8118-4E14-860D-52E1C47732C2}" type="presParOf" srcId="{0FEB15EB-759C-4D83-8659-84E2EF9DCAB7}" destId="{8494AD9C-9852-4FBF-B6D2-B5F1692BA034}" srcOrd="0" destOrd="0" presId="urn:microsoft.com/office/officeart/2005/8/layout/cycle2"/>
    <dgm:cxn modelId="{A7C92F80-A792-4A98-8F6C-C754EC36C0AD}" type="presParOf" srcId="{0FEB15EB-759C-4D83-8659-84E2EF9DCAB7}" destId="{DE75B961-5D0F-464D-AEE9-C9730A5D92ED}" srcOrd="1" destOrd="0" presId="urn:microsoft.com/office/officeart/2005/8/layout/cycle2"/>
    <dgm:cxn modelId="{21C64281-4C69-41AA-AF7C-CC46317314EE}" type="presParOf" srcId="{DE75B961-5D0F-464D-AEE9-C9730A5D92ED}" destId="{7BFFDD38-EF0A-4D85-BB07-FB0BFF728F6D}" srcOrd="0" destOrd="0" presId="urn:microsoft.com/office/officeart/2005/8/layout/cycle2"/>
    <dgm:cxn modelId="{D8287B42-5778-4D56-8BE4-6F68F6F38F8B}" type="presParOf" srcId="{0FEB15EB-759C-4D83-8659-84E2EF9DCAB7}" destId="{EE9E8F75-25EB-468D-BFFA-2F52388AE9DE}" srcOrd="2" destOrd="0" presId="urn:microsoft.com/office/officeart/2005/8/layout/cycle2"/>
    <dgm:cxn modelId="{08CA457A-D5BE-4E4D-ABBB-82AA6ADE4362}" type="presParOf" srcId="{0FEB15EB-759C-4D83-8659-84E2EF9DCAB7}" destId="{FA5CE765-2345-4F6A-9D88-224421F7D8F7}" srcOrd="3" destOrd="0" presId="urn:microsoft.com/office/officeart/2005/8/layout/cycle2"/>
    <dgm:cxn modelId="{BF990DDD-55EE-4A16-82AF-B3A4F09FC918}" type="presParOf" srcId="{FA5CE765-2345-4F6A-9D88-224421F7D8F7}" destId="{915A3F26-540D-4289-A427-DA214FFBB8A4}" srcOrd="0" destOrd="0" presId="urn:microsoft.com/office/officeart/2005/8/layout/cycle2"/>
    <dgm:cxn modelId="{499BEF4B-644C-4989-9AE9-363788408633}" type="presParOf" srcId="{0FEB15EB-759C-4D83-8659-84E2EF9DCAB7}" destId="{069E883A-672B-43FA-A31F-06A4376979AF}" srcOrd="4" destOrd="0" presId="urn:microsoft.com/office/officeart/2005/8/layout/cycle2"/>
    <dgm:cxn modelId="{71B243A7-15CA-4220-987C-41C33F58E1A4}" type="presParOf" srcId="{0FEB15EB-759C-4D83-8659-84E2EF9DCAB7}" destId="{E2CA93C4-4109-4394-B90E-92BA6E1F6434}" srcOrd="5" destOrd="0" presId="urn:microsoft.com/office/officeart/2005/8/layout/cycle2"/>
    <dgm:cxn modelId="{C0314B85-AE2F-4614-999A-F3225F3715A3}" type="presParOf" srcId="{E2CA93C4-4109-4394-B90E-92BA6E1F6434}" destId="{F04067C1-D580-48E6-89ED-DF1AAAF19150}" srcOrd="0" destOrd="0" presId="urn:microsoft.com/office/officeart/2005/8/layout/cycle2"/>
    <dgm:cxn modelId="{40F2BBE8-27E2-4DA8-B94D-C8C4A4DB5D9B}" type="presParOf" srcId="{0FEB15EB-759C-4D83-8659-84E2EF9DCAB7}" destId="{914C1A40-18D2-4929-BD84-CEE44FA4E463}" srcOrd="6" destOrd="0" presId="urn:microsoft.com/office/officeart/2005/8/layout/cycle2"/>
    <dgm:cxn modelId="{49D9A4FD-86B3-40B4-9EB3-9766BA66C933}" type="presParOf" srcId="{0FEB15EB-759C-4D83-8659-84E2EF9DCAB7}" destId="{97796CF9-5C09-48A7-95EF-E2B6AE935C35}" srcOrd="7" destOrd="0" presId="urn:microsoft.com/office/officeart/2005/8/layout/cycle2"/>
    <dgm:cxn modelId="{CD851F91-C3CD-49B6-B150-7A1F77782596}" type="presParOf" srcId="{97796CF9-5C09-48A7-95EF-E2B6AE935C35}" destId="{85345DD0-1CD3-47FA-96ED-0562040D66ED}" srcOrd="0" destOrd="0" presId="urn:microsoft.com/office/officeart/2005/8/layout/cycle2"/>
    <dgm:cxn modelId="{75602F51-0F25-48E0-9B1D-B5BD62CB98D8}" type="presParOf" srcId="{0FEB15EB-759C-4D83-8659-84E2EF9DCAB7}" destId="{B1E53A6D-3C09-4774-A2AA-FE6CECA7B428}" srcOrd="8" destOrd="0" presId="urn:microsoft.com/office/officeart/2005/8/layout/cycle2"/>
    <dgm:cxn modelId="{66DDB341-D05C-4D7C-8503-9AD544905933}" type="presParOf" srcId="{0FEB15EB-759C-4D83-8659-84E2EF9DCAB7}" destId="{4D813354-E717-44B9-B67E-8F63CBA70EB6}" srcOrd="9" destOrd="0" presId="urn:microsoft.com/office/officeart/2005/8/layout/cycle2"/>
    <dgm:cxn modelId="{4DF8053C-9765-4DF8-B751-7D7B382C0514}" type="presParOf" srcId="{4D813354-E717-44B9-B67E-8F63CBA70EB6}" destId="{D0BBFCDD-2EB4-4DC9-9A18-5696246A1F4F}" srcOrd="0" destOrd="0" presId="urn:microsoft.com/office/officeart/2005/8/layout/cycle2"/>
    <dgm:cxn modelId="{7F11E956-BFDB-46B2-AFC2-26EBAE484817}" type="presParOf" srcId="{0FEB15EB-759C-4D83-8659-84E2EF9DCAB7}" destId="{CC6748EA-CC48-4F1F-B913-DC2D1900E6ED}" srcOrd="10" destOrd="0" presId="urn:microsoft.com/office/officeart/2005/8/layout/cycle2"/>
    <dgm:cxn modelId="{FA920E72-4967-49E0-B394-634F69A7DA12}" type="presParOf" srcId="{0FEB15EB-759C-4D83-8659-84E2EF9DCAB7}" destId="{AE0430E7-50D0-436D-B3CF-B16E9D62C380}" srcOrd="11" destOrd="0" presId="urn:microsoft.com/office/officeart/2005/8/layout/cycle2"/>
    <dgm:cxn modelId="{FEF98D4F-CED7-437F-BA0F-600B0347D27C}" type="presParOf" srcId="{AE0430E7-50D0-436D-B3CF-B16E9D62C380}" destId="{B86BE32C-EE0F-420C-8273-0560DE84D294}"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94AD9C-9852-4FBF-B6D2-B5F1692BA034}">
      <dsp:nvSpPr>
        <dsp:cNvPr id="0" name=""/>
        <dsp:cNvSpPr/>
      </dsp:nvSpPr>
      <dsp:spPr>
        <a:xfrm>
          <a:off x="4182037" y="-99331"/>
          <a:ext cx="1684684" cy="1437247"/>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rPr>
            <a:t>Data </a:t>
          </a:r>
          <a:r>
            <a:rPr lang="en-US" sz="1600" b="1" kern="1200" dirty="0">
              <a:solidFill>
                <a:srgbClr val="002060"/>
              </a:solidFill>
            </a:rPr>
            <a:t>Cleaning</a:t>
          </a:r>
          <a:endParaRPr lang="en-IN" sz="1600" b="1" kern="1200" dirty="0">
            <a:solidFill>
              <a:srgbClr val="002060"/>
            </a:solidFill>
          </a:endParaRPr>
        </a:p>
      </dsp:txBody>
      <dsp:txXfrm>
        <a:off x="4428753" y="111149"/>
        <a:ext cx="1191252" cy="1016287"/>
      </dsp:txXfrm>
    </dsp:sp>
    <dsp:sp modelId="{DE75B961-5D0F-464D-AEE9-C9730A5D92ED}">
      <dsp:nvSpPr>
        <dsp:cNvPr id="0" name=""/>
        <dsp:cNvSpPr/>
      </dsp:nvSpPr>
      <dsp:spPr>
        <a:xfrm rot="1843498">
          <a:off x="5798427" y="922749"/>
          <a:ext cx="289190" cy="485071"/>
        </a:xfrm>
        <a:prstGeom prst="rightArrow">
          <a:avLst>
            <a:gd name="adj1" fmla="val 60000"/>
            <a:gd name="adj2" fmla="val 5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5804516" y="997600"/>
        <a:ext cx="202433" cy="291043"/>
      </dsp:txXfrm>
    </dsp:sp>
    <dsp:sp modelId="{EE9E8F75-25EB-468D-BFFA-2F52388AE9DE}">
      <dsp:nvSpPr>
        <dsp:cNvPr id="0" name=""/>
        <dsp:cNvSpPr/>
      </dsp:nvSpPr>
      <dsp:spPr>
        <a:xfrm>
          <a:off x="6050424" y="876307"/>
          <a:ext cx="1842781" cy="1800871"/>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Data Encoding</a:t>
          </a:r>
          <a:endParaRPr lang="en-IN" sz="1800" b="1" kern="1200" dirty="0">
            <a:solidFill>
              <a:srgbClr val="002060"/>
            </a:solidFill>
            <a:latin typeface="Century Gothic" panose="020B0502020202020204"/>
            <a:ea typeface="+mn-ea"/>
            <a:cs typeface="+mn-cs"/>
          </a:endParaRPr>
        </a:p>
      </dsp:txBody>
      <dsp:txXfrm>
        <a:off x="6320293" y="1140038"/>
        <a:ext cx="1303043" cy="1273409"/>
      </dsp:txXfrm>
    </dsp:sp>
    <dsp:sp modelId="{FA5CE765-2345-4F6A-9D88-224421F7D8F7}">
      <dsp:nvSpPr>
        <dsp:cNvPr id="0" name=""/>
        <dsp:cNvSpPr/>
      </dsp:nvSpPr>
      <dsp:spPr>
        <a:xfrm rot="5529357">
          <a:off x="6852687" y="2579909"/>
          <a:ext cx="159522" cy="485071"/>
        </a:xfrm>
        <a:prstGeom prst="rightArrow">
          <a:avLst>
            <a:gd name="adj1" fmla="val 60000"/>
            <a:gd name="adj2" fmla="val 5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rot="10800000">
        <a:off x="6877516" y="2653011"/>
        <a:ext cx="111665" cy="291043"/>
      </dsp:txXfrm>
    </dsp:sp>
    <dsp:sp modelId="{069E883A-672B-43FA-A31F-06A4376979AF}">
      <dsp:nvSpPr>
        <dsp:cNvPr id="0" name=""/>
        <dsp:cNvSpPr/>
      </dsp:nvSpPr>
      <dsp:spPr>
        <a:xfrm>
          <a:off x="6009417" y="2976726"/>
          <a:ext cx="1768188" cy="1759996"/>
        </a:xfrm>
        <a:prstGeom prst="ellips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Data Transformation</a:t>
          </a:r>
          <a:endParaRPr lang="en-IN" sz="1800" b="1" kern="1200" dirty="0">
            <a:solidFill>
              <a:srgbClr val="002060"/>
            </a:solidFill>
            <a:latin typeface="Century Gothic" panose="020B0502020202020204"/>
            <a:ea typeface="+mn-ea"/>
            <a:cs typeface="+mn-cs"/>
          </a:endParaRPr>
        </a:p>
      </dsp:txBody>
      <dsp:txXfrm>
        <a:off x="6268362" y="3234471"/>
        <a:ext cx="1250298" cy="1244506"/>
      </dsp:txXfrm>
    </dsp:sp>
    <dsp:sp modelId="{E2CA93C4-4109-4394-B90E-92BA6E1F6434}">
      <dsp:nvSpPr>
        <dsp:cNvPr id="0" name=""/>
        <dsp:cNvSpPr/>
      </dsp:nvSpPr>
      <dsp:spPr>
        <a:xfrm rot="9000000">
          <a:off x="5885997" y="4141658"/>
          <a:ext cx="187821" cy="485071"/>
        </a:xfrm>
        <a:prstGeom prst="rightArrow">
          <a:avLst>
            <a:gd name="adj1" fmla="val 60000"/>
            <a:gd name="adj2" fmla="val 50000"/>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rot="10800000">
        <a:off x="5938569" y="4224586"/>
        <a:ext cx="131475" cy="291043"/>
      </dsp:txXfrm>
    </dsp:sp>
    <dsp:sp modelId="{914C1A40-18D2-4929-BD84-CEE44FA4E463}">
      <dsp:nvSpPr>
        <dsp:cNvPr id="0" name=""/>
        <dsp:cNvSpPr/>
      </dsp:nvSpPr>
      <dsp:spPr>
        <a:xfrm>
          <a:off x="4103973" y="4013708"/>
          <a:ext cx="1840812" cy="1844319"/>
        </a:xfrm>
        <a:prstGeom prst="ellips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Train - Test Split</a:t>
          </a:r>
          <a:endParaRPr lang="en-IN" sz="1800" b="1" kern="1200" dirty="0">
            <a:solidFill>
              <a:srgbClr val="002060"/>
            </a:solidFill>
            <a:latin typeface="Century Gothic" panose="020B0502020202020204"/>
            <a:ea typeface="+mn-ea"/>
            <a:cs typeface="+mn-cs"/>
          </a:endParaRPr>
        </a:p>
      </dsp:txBody>
      <dsp:txXfrm>
        <a:off x="4373554" y="4283802"/>
        <a:ext cx="1301650" cy="1304131"/>
      </dsp:txXfrm>
    </dsp:sp>
    <dsp:sp modelId="{97796CF9-5C09-48A7-95EF-E2B6AE935C35}">
      <dsp:nvSpPr>
        <dsp:cNvPr id="0" name=""/>
        <dsp:cNvSpPr/>
      </dsp:nvSpPr>
      <dsp:spPr>
        <a:xfrm rot="12600000">
          <a:off x="4029395" y="4162991"/>
          <a:ext cx="152812" cy="485071"/>
        </a:xfrm>
        <a:prstGeom prst="rightArrow">
          <a:avLst>
            <a:gd name="adj1" fmla="val 60000"/>
            <a:gd name="adj2" fmla="val 5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rot="10800000">
        <a:off x="4072168" y="4271466"/>
        <a:ext cx="106968" cy="291043"/>
      </dsp:txXfrm>
    </dsp:sp>
    <dsp:sp modelId="{B1E53A6D-3C09-4774-A2AA-FE6CECA7B428}">
      <dsp:nvSpPr>
        <dsp:cNvPr id="0" name=""/>
        <dsp:cNvSpPr/>
      </dsp:nvSpPr>
      <dsp:spPr>
        <a:xfrm>
          <a:off x="2214001" y="2882752"/>
          <a:ext cx="1882492" cy="1947944"/>
        </a:xfrm>
        <a:prstGeom prst="ellips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Model Building</a:t>
          </a:r>
          <a:endParaRPr lang="en-IN" sz="1800" b="1" kern="1200" dirty="0">
            <a:solidFill>
              <a:srgbClr val="002060"/>
            </a:solidFill>
            <a:latin typeface="Century Gothic" panose="020B0502020202020204"/>
            <a:ea typeface="+mn-ea"/>
            <a:cs typeface="+mn-cs"/>
          </a:endParaRPr>
        </a:p>
      </dsp:txBody>
      <dsp:txXfrm>
        <a:off x="2489686" y="3168022"/>
        <a:ext cx="1331122" cy="1377404"/>
      </dsp:txXfrm>
    </dsp:sp>
    <dsp:sp modelId="{4D813354-E717-44B9-B67E-8F63CBA70EB6}">
      <dsp:nvSpPr>
        <dsp:cNvPr id="0" name=""/>
        <dsp:cNvSpPr/>
      </dsp:nvSpPr>
      <dsp:spPr>
        <a:xfrm rot="16200000">
          <a:off x="3075251" y="2493807"/>
          <a:ext cx="159993" cy="485071"/>
        </a:xfrm>
        <a:prstGeom prst="rightArrow">
          <a:avLst>
            <a:gd name="adj1" fmla="val 60000"/>
            <a:gd name="adj2" fmla="val 50000"/>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099250" y="2614820"/>
        <a:ext cx="111995" cy="291043"/>
      </dsp:txXfrm>
    </dsp:sp>
    <dsp:sp modelId="{CC6748EA-CC48-4F1F-B913-DC2D1900E6ED}">
      <dsp:nvSpPr>
        <dsp:cNvPr id="0" name=""/>
        <dsp:cNvSpPr/>
      </dsp:nvSpPr>
      <dsp:spPr>
        <a:xfrm>
          <a:off x="2229760" y="815995"/>
          <a:ext cx="1850973" cy="1764882"/>
        </a:xfrm>
        <a:prstGeom prst="ellips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002060"/>
              </a:solidFill>
              <a:latin typeface="Century Gothic" panose="020B0502020202020204"/>
              <a:ea typeface="+mn-ea"/>
              <a:cs typeface="+mn-cs"/>
            </a:rPr>
            <a:t>Model Validation</a:t>
          </a:r>
          <a:endParaRPr lang="en-IN" sz="1800" b="1" kern="1200" dirty="0">
            <a:solidFill>
              <a:srgbClr val="002060"/>
            </a:solidFill>
            <a:latin typeface="Century Gothic" panose="020B0502020202020204"/>
            <a:ea typeface="+mn-ea"/>
            <a:cs typeface="+mn-cs"/>
          </a:endParaRPr>
        </a:p>
      </dsp:txBody>
      <dsp:txXfrm>
        <a:off x="2500829" y="1074456"/>
        <a:ext cx="1308835" cy="1247960"/>
      </dsp:txXfrm>
    </dsp:sp>
    <dsp:sp modelId="{AE0430E7-50D0-436D-B3CF-B16E9D62C380}">
      <dsp:nvSpPr>
        <dsp:cNvPr id="0" name=""/>
        <dsp:cNvSpPr/>
      </dsp:nvSpPr>
      <dsp:spPr>
        <a:xfrm rot="19800000">
          <a:off x="4014910" y="892466"/>
          <a:ext cx="232469" cy="485071"/>
        </a:xfrm>
        <a:prstGeom prst="rightArrow">
          <a:avLst>
            <a:gd name="adj1" fmla="val 60000"/>
            <a:gd name="adj2" fmla="val 5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4019582" y="1006915"/>
        <a:ext cx="162728" cy="29104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8/8/2024</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8/8/2024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Hello all, myself Shobha kumari Choudhary. As a part of Mentorness internship program I have build a machine learning project on Restaurant rating  prediction. This is a supervised machine learning Regression problem aims at finding the factors that increases aggregate ratings of the restaurants. </a:t>
            </a:r>
            <a:endParaRPr lang="en-IN" sz="1800" b="0" i="0" u="none" strike="noStrike" baseline="0" dirty="0">
              <a:solidFill>
                <a:srgbClr val="000000"/>
              </a:solidFill>
              <a:latin typeface="Calibri" panose="020F0502020204030204" pitchFamily="34" charset="0"/>
            </a:endParaRPr>
          </a:p>
          <a:p>
            <a:pPr algn="l"/>
            <a:r>
              <a:rPr lang="en-US" sz="1800" b="0" i="0" u="none" strike="noStrike" baseline="0" dirty="0">
                <a:solidFill>
                  <a:srgbClr val="000000"/>
                </a:solidFill>
                <a:latin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000EEB-8338-48D7-8EE8-EE0082EF7602}" type="slidenum">
              <a:rPr lang="en-US" smtClean="0"/>
              <a:t>11</a:t>
            </a:fld>
            <a:endParaRPr lang="en-US" dirty="0"/>
          </a:p>
        </p:txBody>
      </p:sp>
    </p:spTree>
    <p:extLst>
      <p:ext uri="{BB962C8B-B14F-4D97-AF65-F5344CB8AC3E}">
        <p14:creationId xmlns:p14="http://schemas.microsoft.com/office/powerpoint/2010/main" val="641044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13</a:t>
            </a:fld>
            <a:endParaRPr lang="en-US" dirty="0"/>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Agenda outlines all the steps involved in completing my internship projects , these includes -  PS that is predicting the restaurant ratings, then I will give preview on dataset, then I will talk about EDA part and uncover some useful insights , then I will discuss the modelling approach used  and then I will compare the models built based on accuracy score,  and then  will discuss the optimal model . And lastly </a:t>
            </a:r>
            <a:r>
              <a:rPr lang="en-US" dirty="0" err="1"/>
              <a:t>i</a:t>
            </a:r>
            <a:r>
              <a:rPr lang="en-US" dirty="0"/>
              <a:t> will give business insights &amp; recommendations.</a:t>
            </a:r>
            <a:endParaRPr lang="en-IN" dirty="0"/>
          </a:p>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ource-serif-pro"/>
              </a:rPr>
              <a:t>Machine learning is a challenging task when predicting restaurant ratings. The number of restaurants opening every day is increasing. Their competition with already established restaurants has become increasingly difficult. It is mainly due to the subjective nature of restaurant ratings, which depend on many factors, including the reviewer’s preferences, the quality of the food, the ambiance, and the overall service of the restaurant. </a:t>
            </a:r>
            <a:r>
              <a:rPr lang="en-US" sz="1200" b="0" i="0" u="none" strike="noStrike" baseline="0" dirty="0">
                <a:solidFill>
                  <a:srgbClr val="FFFF00"/>
                </a:solidFill>
                <a:latin typeface="Calibri" panose="020F0502020204030204" pitchFamily="34" charset="0"/>
              </a:rPr>
              <a:t> </a:t>
            </a:r>
          </a:p>
          <a:p>
            <a:r>
              <a:rPr lang="en-US" b="0" i="0" dirty="0">
                <a:solidFill>
                  <a:srgbClr val="242424"/>
                </a:solidFill>
                <a:effectLst/>
                <a:highlight>
                  <a:srgbClr val="FFFFFF"/>
                </a:highlight>
                <a:latin typeface="source-serif-pro"/>
              </a:rPr>
              <a:t>We will use machine learning to explore how restaurant ratings can be accurately predicted</a:t>
            </a:r>
            <a:endParaRPr lang="en-IN"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2343822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ource-serif-pro"/>
              </a:rPr>
              <a:t>The dataset contains all the reviews for the restaurants from customers. We will  use machine learning models for restaurant to predict its rating. Several parameters need to be considered when predicting ratings, such as the average cost for two people, the availability of online ordering, foods, menu items, and most popular dishes.</a:t>
            </a:r>
            <a:endParaRPr lang="en-IN"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413290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Eda is very important steps that is performed before any model building. It gives detailed explanations of the datasets , their features, trends , patterns present etc.</a:t>
            </a:r>
          </a:p>
          <a:p>
            <a:r>
              <a:rPr lang="en-US" dirty="0"/>
              <a:t>For any restaurant Cuisines is very important feature . While performing </a:t>
            </a:r>
            <a:r>
              <a:rPr lang="en-US" dirty="0" err="1"/>
              <a:t>eda</a:t>
            </a:r>
            <a:r>
              <a:rPr lang="en-US" dirty="0"/>
              <a:t> on cuisine I found these Top 10 cuisines based on votes these are :</a:t>
            </a:r>
          </a:p>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exploring column Restaurants names , based on ratings I found these top 10 restaurants that all belongs to  city new Delhi .</a:t>
            </a:r>
          </a:p>
          <a:p>
            <a:r>
              <a:rPr lang="en-US" dirty="0"/>
              <a:t> and based on number of votes the top 10 restaurants are </a:t>
            </a:r>
            <a:r>
              <a:rPr lang="en-IN" dirty="0"/>
              <a:t>Toit Bangalore , Big Chill New Delhi ,Truffles Bangalore , Hauz Khas Social New Delhi, Joey's Pizza Mumbai, Barbeque Nation Kolkata ,Peter Cat Kolkata, Big Yellow Door New Delhi , Saravana Bhavan New Delhi , AB's - Absolute Barbecues Bangalore .</a:t>
            </a:r>
          </a:p>
          <a:p>
            <a:r>
              <a:rPr lang="en-IN" dirty="0"/>
              <a:t>These all restaurants also belongs to country India.</a:t>
            </a:r>
          </a:p>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130457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avg cost for two the top 5 expensive cities are </a:t>
            </a:r>
            <a:r>
              <a:rPr lang="en-IN" dirty="0"/>
              <a:t>Jakarta , Tangerang, Bogor , Bandung , Pasay City with the mean of avg cost more than 50,000. to 3 lakh.</a:t>
            </a:r>
          </a:p>
          <a:p>
            <a:r>
              <a:rPr lang="en-IN" dirty="0"/>
              <a:t>Also, there are some restaurants with aggregate rating equals to zero. Maximum no zero ratings are from Indian customers and the city includes new Delhi, Gurgaon, Noida, Faridabad &amp; Ghaziabad.</a:t>
            </a:r>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8</a:t>
            </a:fld>
            <a:endParaRPr lang="en-US" dirty="0"/>
          </a:p>
        </p:txBody>
      </p:sp>
    </p:spTree>
    <p:extLst>
      <p:ext uri="{BB962C8B-B14F-4D97-AF65-F5344CB8AC3E}">
        <p14:creationId xmlns:p14="http://schemas.microsoft.com/office/powerpoint/2010/main" val="139094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1. </a:t>
            </a:r>
            <a:r>
              <a:rPr lang="en-US" dirty="0">
                <a:solidFill>
                  <a:schemeClr val="bg1"/>
                </a:solidFill>
              </a:rPr>
              <a:t>Data is cleaned for any Anomalies present in the dataset.</a:t>
            </a:r>
          </a:p>
          <a:p>
            <a:pPr marL="0" indent="0">
              <a:buFont typeface="Wingdings" panose="05000000000000000000" pitchFamily="2" charset="2"/>
              <a:buNone/>
            </a:pPr>
            <a:r>
              <a:rPr lang="en-IN" dirty="0">
                <a:solidFill>
                  <a:schemeClr val="bg1"/>
                </a:solidFill>
              </a:rPr>
              <a:t>     Null values, Outlier Treatment, incorrect Datatype mapping were all done using Appropriate methods.</a:t>
            </a:r>
          </a:p>
          <a:p>
            <a:pPr marL="0" indent="0">
              <a:buFont typeface="Wingdings" panose="05000000000000000000" pitchFamily="2" charset="2"/>
              <a:buNone/>
            </a:pPr>
            <a:r>
              <a:rPr lang="en-IN" dirty="0">
                <a:solidFill>
                  <a:schemeClr val="bg1"/>
                </a:solidFill>
              </a:rPr>
              <a:t>2. </a:t>
            </a:r>
            <a:r>
              <a:rPr lang="en-US" dirty="0"/>
              <a:t>All the Categorical columns were Encoded using Dummy Encoding.</a:t>
            </a:r>
          </a:p>
          <a:p>
            <a:pPr marL="0" indent="0">
              <a:buFont typeface="Wingdings" panose="05000000000000000000" pitchFamily="2" charset="2"/>
              <a:buNone/>
            </a:pPr>
            <a:r>
              <a:rPr lang="en-US" dirty="0"/>
              <a:t>    Model building Algorithm can’t handle Categorical data, so we need to convert into encoded integers.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3. Features are Transformed (Scaled) using MinMax Scalar.</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4. Train – Test split is done using the 70 : 30 ratio.</a:t>
            </a:r>
          </a:p>
          <a:p>
            <a:pPr marL="0" indent="0">
              <a:buFont typeface="Wingdings" panose="05000000000000000000" pitchFamily="2" charset="2"/>
              <a:buNone/>
            </a:pPr>
            <a:r>
              <a:rPr lang="en-US" dirty="0"/>
              <a:t>5. Built various models and checked Accuracy against the Test data.</a:t>
            </a:r>
          </a:p>
          <a:p>
            <a:pPr marL="0" indent="0">
              <a:buFont typeface="Wingdings" panose="05000000000000000000" pitchFamily="2" charset="2"/>
              <a:buNone/>
            </a:pPr>
            <a:r>
              <a:rPr lang="en-US" dirty="0"/>
              <a:t>     </a:t>
            </a:r>
            <a:r>
              <a:rPr lang="en-IN" dirty="0"/>
              <a:t>Done Hyper-parameter Tuning to get Better Accuracy and Generalized models.</a:t>
            </a:r>
          </a:p>
          <a:p>
            <a:pPr marL="0" indent="0">
              <a:buFont typeface="Wingdings" panose="05000000000000000000" pitchFamily="2" charset="2"/>
              <a:buNone/>
            </a:pPr>
            <a:r>
              <a:rPr lang="en-IN" dirty="0"/>
              <a:t>6. Model is validated using R2 and Adj. R2.</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dirty="0"/>
          </a:p>
          <a:p>
            <a:pPr marL="0" indent="0">
              <a:buFont typeface="Wingdings" panose="05000000000000000000" pitchFamily="2" charset="2"/>
              <a:buNone/>
            </a:pPr>
            <a:endParaRPr lang="en-IN" dirty="0"/>
          </a:p>
          <a:p>
            <a:pPr marL="0" indent="0">
              <a:buFont typeface="Wingdings" panose="05000000000000000000" pitchFamily="2" charset="2"/>
              <a:buNone/>
            </a:pPr>
            <a:endParaRPr lang="en-IN" dirty="0">
              <a:solidFill>
                <a:schemeClr val="bg1"/>
              </a:solidFill>
            </a:endParaRPr>
          </a:p>
          <a:p>
            <a:endParaRPr lang="en-IN"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200189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highlight>
                  <a:srgbClr val="FFFFFF"/>
                </a:highlight>
                <a:latin typeface="Cambria" panose="02040503050406030204" pitchFamily="18" charset="0"/>
              </a:rPr>
              <a:t>The various models built by training the features of the dataset with different ML algorithms were tested, and their performances were compared. </a:t>
            </a:r>
          </a:p>
          <a:p>
            <a:r>
              <a:rPr lang="en-IN" b="0" i="0" dirty="0">
                <a:solidFill>
                  <a:srgbClr val="212121"/>
                </a:solidFill>
                <a:effectLst/>
                <a:highlight>
                  <a:srgbClr val="FFFFFF"/>
                </a:highlight>
                <a:latin typeface="Cambria" panose="02040503050406030204" pitchFamily="18" charset="0"/>
              </a:rPr>
              <a:t> various ML models built are Linear Regression (LR), Decision Tree (DT), Random Forest (RF), Support Vector Machine (SVM), SVM with grid search (SVMG), K-Nearest Neighbour (KNN) , ada boost &amp; XGBoost. </a:t>
            </a:r>
            <a:r>
              <a:rPr lang="en-US" b="0" i="0" dirty="0">
                <a:solidFill>
                  <a:srgbClr val="212121"/>
                </a:solidFill>
                <a:effectLst/>
                <a:highlight>
                  <a:srgbClr val="FFFFFF"/>
                </a:highlight>
                <a:latin typeface="Cambria" panose="02040503050406030204" pitchFamily="18" charset="0"/>
              </a:rPr>
              <a:t>The highest performance was obtained for the XGBoost model.</a:t>
            </a:r>
            <a:endParaRPr lang="en-IN" dirty="0"/>
          </a:p>
        </p:txBody>
      </p:sp>
      <p:sp>
        <p:nvSpPr>
          <p:cNvPr id="4" name="Slide Number Placeholder 3"/>
          <p:cNvSpPr>
            <a:spLocks noGrp="1"/>
          </p:cNvSpPr>
          <p:nvPr>
            <p:ph type="sldNum" sz="quarter" idx="5"/>
          </p:nvPr>
        </p:nvSpPr>
        <p:spPr/>
        <p:txBody>
          <a:bodyPr/>
          <a:lstStyle/>
          <a:p>
            <a:fld id="{EE000EEB-8338-48D7-8EE8-EE0082EF7602}" type="slidenum">
              <a:rPr lang="en-US" smtClean="0"/>
              <a:t>10</a:t>
            </a:fld>
            <a:endParaRPr lang="en-US" dirty="0"/>
          </a:p>
        </p:txBody>
      </p:sp>
    </p:spTree>
    <p:extLst>
      <p:ext uri="{BB962C8B-B14F-4D97-AF65-F5344CB8AC3E}">
        <p14:creationId xmlns:p14="http://schemas.microsoft.com/office/powerpoint/2010/main" val="223587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8/8/2024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8/8/2024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8/8/2024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8/8/2024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m4a"/><Relationship Id="rId7" Type="http://schemas.openxmlformats.org/officeDocument/2006/relationships/image" Target="../media/image6.jpe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8.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18.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8.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19.jpe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3.m4a"/><Relationship Id="rId7" Type="http://schemas.openxmlformats.org/officeDocument/2006/relationships/image" Target="../media/image20.jpe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1.jpeg"/><Relationship Id="rId5" Type="http://schemas.openxmlformats.org/officeDocument/2006/relationships/notesSlide" Target="../notesSlides/notesSlide12.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jpeg"/><Relationship Id="rId11" Type="http://schemas.openxmlformats.org/officeDocument/2006/relationships/image" Target="../media/image8.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8.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9.jp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8.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8.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14.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4a"/><Relationship Id="rId7" Type="http://schemas.openxmlformats.org/officeDocument/2006/relationships/image" Target="../media/image16.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9.m4a"/><Relationship Id="rId7" Type="http://schemas.openxmlformats.org/officeDocument/2006/relationships/diagramLayout" Target="../diagrams/layout1.xml"/><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diagramData" Target="../diagrams/data1.xml"/><Relationship Id="rId11" Type="http://schemas.openxmlformats.org/officeDocument/2006/relationships/image" Target="../media/image8.png"/><Relationship Id="rId5" Type="http://schemas.openxmlformats.org/officeDocument/2006/relationships/notesSlide" Target="../notesSlides/notesSlide8.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7">
            <a:duotone>
              <a:prstClr val="black"/>
              <a:schemeClr val="accent5">
                <a:tint val="45000"/>
                <a:satMod val="400000"/>
              </a:schemeClr>
            </a:duotone>
            <a:alphaModFix amt="25000"/>
          </a:blip>
          <a:srcRect t="23391" r="9091"/>
          <a:stretch/>
        </p:blipFill>
        <p:spPr>
          <a:xfrm>
            <a:off x="-44234" y="-6019"/>
            <a:ext cx="12191980" cy="6857990"/>
          </a:xfrm>
          <a:prstGeom prst="rect">
            <a:avLst/>
          </a:prstGeom>
        </p:spPr>
      </p:pic>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496529" y="4140072"/>
            <a:ext cx="5102943" cy="861420"/>
          </a:xfrm>
        </p:spPr>
        <p:txBody>
          <a:bodyPr>
            <a:normAutofit fontScale="62500" lnSpcReduction="20000"/>
            <a:scene3d>
              <a:camera prst="orthographicFront"/>
              <a:lightRig rig="threePt" dir="t"/>
            </a:scene3d>
            <a:sp3d extrusionH="57150">
              <a:bevelT w="57150" h="38100" prst="artDeco"/>
            </a:sp3d>
          </a:bodyPr>
          <a:lstStyle/>
          <a:p>
            <a:r>
              <a:rPr lang="en-US" dirty="0"/>
              <a:t>                                                       </a:t>
            </a:r>
            <a:r>
              <a:rPr lang="en-US" b="1" dirty="0">
                <a:solidFill>
                  <a:srgbClr val="FFFF00"/>
                </a:solidFill>
              </a:rPr>
              <a:t>On,</a:t>
            </a:r>
          </a:p>
          <a:p>
            <a:r>
              <a:rPr lang="en-US" b="1" dirty="0">
                <a:solidFill>
                  <a:srgbClr val="FFFF00"/>
                </a:solidFill>
                <a:effectLst>
                  <a:glow rad="63500">
                    <a:schemeClr val="accent1">
                      <a:satMod val="175000"/>
                      <a:alpha val="40000"/>
                    </a:schemeClr>
                  </a:glow>
                </a:effectLst>
              </a:rPr>
              <a:t>                     </a:t>
            </a:r>
            <a:r>
              <a:rPr lang="en-US" sz="2800" b="1" dirty="0">
                <a:solidFill>
                  <a:srgbClr val="FFFF00"/>
                </a:solidFill>
                <a:effectLst>
                  <a:glow rad="63500">
                    <a:schemeClr val="accent1">
                      <a:satMod val="175000"/>
                      <a:alpha val="40000"/>
                    </a:schemeClr>
                  </a:glow>
                </a:effectLst>
              </a:rPr>
              <a:t>Restaurant Rating Prediction</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Title 5">
            <a:extLst>
              <a:ext uri="{FF2B5EF4-FFF2-40B4-BE49-F238E27FC236}">
                <a16:creationId xmlns:a16="http://schemas.microsoft.com/office/drawing/2014/main" id="{7A757FCD-AE60-ED6F-C482-7F47A28FE9C1}"/>
              </a:ext>
            </a:extLst>
          </p:cNvPr>
          <p:cNvSpPr>
            <a:spLocks noGrp="1"/>
          </p:cNvSpPr>
          <p:nvPr>
            <p:ph type="ctrTitle"/>
          </p:nvPr>
        </p:nvSpPr>
        <p:spPr>
          <a:xfrm>
            <a:off x="191729" y="281580"/>
            <a:ext cx="6120592" cy="3302278"/>
          </a:xfrm>
          <a:scene3d>
            <a:camera prst="orthographicFront"/>
            <a:lightRig rig="threePt" dir="t"/>
          </a:scene3d>
          <a:sp3d>
            <a:bevelT prst="angle"/>
          </a:sp3d>
        </p:spPr>
        <p:txBody>
          <a:bodyPr>
            <a:sp3d extrusionH="57150">
              <a:bevelT w="57150" h="38100" prst="artDeco"/>
            </a:sp3d>
          </a:bodyPr>
          <a:lstStyle/>
          <a:p>
            <a:r>
              <a:rPr lang="en-US" sz="8800" dirty="0"/>
              <a:t>      </a:t>
            </a:r>
            <a:b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br>
            <a: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t>    </a:t>
            </a:r>
            <a:b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br>
            <a:b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br>
            <a:b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br>
            <a: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t>                          </a:t>
            </a:r>
            <a:r>
              <a:rPr lang="en-US" sz="8000"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t>Mentorness</a:t>
            </a:r>
            <a:b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br>
            <a: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t>  Internship</a:t>
            </a:r>
            <a:b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br>
            <a:r>
              <a:rPr lang="en-US" dirty="0">
                <a:ln w="0"/>
                <a:solidFill>
                  <a:schemeClr val="accent1"/>
                </a:solidFill>
                <a:effectLst>
                  <a:outerShdw blurRad="38100" dist="25400" dir="5400000" algn="ctr" rotWithShape="0">
                    <a:srgbClr val="6E747A">
                      <a:alpha val="43000"/>
                    </a:srgbClr>
                  </a:outerShdw>
                </a:effectLst>
                <a:latin typeface="ADLaM Display" panose="02010000000000000000" pitchFamily="2" charset="0"/>
                <a:ea typeface="ADLaM Display" panose="02010000000000000000" pitchFamily="2" charset="0"/>
                <a:cs typeface="ADLaM Display" panose="02010000000000000000" pitchFamily="2" charset="0"/>
              </a:rPr>
              <a:t>     Project                    </a:t>
            </a:r>
            <a:endParaRPr lang="en-IN" dirty="0">
              <a:solidFill>
                <a:srgbClr val="FFFF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B047D5AE-596F-91FB-1EB7-7554F8B4FB54}"/>
              </a:ext>
            </a:extLst>
          </p:cNvPr>
          <p:cNvSpPr txBox="1"/>
          <p:nvPr/>
        </p:nvSpPr>
        <p:spPr>
          <a:xfrm>
            <a:off x="644014" y="5431678"/>
            <a:ext cx="5102942" cy="954107"/>
          </a:xfrm>
          <a:prstGeom prst="rect">
            <a:avLst/>
          </a:prstGeom>
          <a:noFill/>
        </p:spPr>
        <p:txBody>
          <a:bodyPr wrap="square" rtlCol="0">
            <a:spAutoFit/>
          </a:bodyPr>
          <a:lstStyle/>
          <a:p>
            <a:r>
              <a:rPr lang="en-US" dirty="0"/>
              <a:t>                                   </a:t>
            </a:r>
            <a:r>
              <a:rPr lang="en-US" b="1" dirty="0">
                <a:solidFill>
                  <a:schemeClr val="accent1">
                    <a:lumMod val="60000"/>
                    <a:lumOff val="40000"/>
                  </a:schemeClr>
                </a:solidFill>
              </a:rPr>
              <a:t>By,</a:t>
            </a:r>
          </a:p>
          <a:p>
            <a:r>
              <a:rPr lang="en-US" b="1" dirty="0">
                <a:solidFill>
                  <a:schemeClr val="accent1">
                    <a:lumMod val="60000"/>
                    <a:lumOff val="40000"/>
                  </a:schemeClr>
                </a:solidFill>
              </a:rPr>
              <a:t>             </a:t>
            </a:r>
            <a:r>
              <a:rPr lang="en-US" sz="2000" b="1" dirty="0">
                <a:solidFill>
                  <a:schemeClr val="accent1">
                    <a:lumMod val="60000"/>
                    <a:lumOff val="40000"/>
                  </a:schemeClr>
                </a:solidFill>
              </a:rPr>
              <a:t>Shobha Kumari Choudhary</a:t>
            </a:r>
          </a:p>
          <a:p>
            <a:endParaRPr lang="en-IN" dirty="0"/>
          </a:p>
        </p:txBody>
      </p:sp>
      <p:pic>
        <p:nvPicPr>
          <p:cNvPr id="4" name="Picture 3" descr="A restaurant with food on the counter&#10;&#10;Description automatically generated">
            <a:extLst>
              <a:ext uri="{FF2B5EF4-FFF2-40B4-BE49-F238E27FC236}">
                <a16:creationId xmlns:a16="http://schemas.microsoft.com/office/drawing/2014/main" id="{26CF07C9-C0F7-20F1-46F6-EFFA947D8A40}"/>
              </a:ext>
            </a:extLst>
          </p:cNvPr>
          <p:cNvPicPr>
            <a:picLocks noChangeAspect="1"/>
          </p:cNvPicPr>
          <p:nvPr/>
        </p:nvPicPr>
        <p:blipFill>
          <a:blip r:embed="rId8"/>
          <a:stretch>
            <a:fillRect/>
          </a:stretch>
        </p:blipFill>
        <p:spPr>
          <a:xfrm>
            <a:off x="6356555" y="6028"/>
            <a:ext cx="5835425" cy="6845943"/>
          </a:xfrm>
          <a:prstGeom prst="rect">
            <a:avLst/>
          </a:prstGeom>
        </p:spPr>
      </p:pic>
      <p:pic>
        <p:nvPicPr>
          <p:cNvPr id="25" name="Audio 24">
            <a:hlinkClick r:id="" action="ppaction://media"/>
            <a:extLst>
              <a:ext uri="{FF2B5EF4-FFF2-40B4-BE49-F238E27FC236}">
                <a16:creationId xmlns:a16="http://schemas.microsoft.com/office/drawing/2014/main" id="{A986B029-738B-58D7-7D83-845ACF5A3A9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3000927"/>
      </p:ext>
    </p:extLst>
  </p:cSld>
  <p:clrMapOvr>
    <a:masterClrMapping/>
  </p:clrMapOvr>
  <mc:AlternateContent xmlns:mc="http://schemas.openxmlformats.org/markup-compatibility/2006">
    <mc:Choice xmlns:p14="http://schemas.microsoft.com/office/powerpoint/2010/main" Requires="p14">
      <p:transition spd="slow" p14:dur="1500" advTm="16961">
        <p:split orient="vert"/>
      </p:transition>
    </mc:Choice>
    <mc:Fallback>
      <p:transition spd="slow" advTm="1696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5"/>
                </p:tgtEl>
              </p:cMediaNode>
            </p:audi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85259B1-BE32-CFB7-C444-6F9F9169A7B8}"/>
              </a:ext>
            </a:extLst>
          </p:cNvPr>
          <p:cNvSpPr/>
          <p:nvPr/>
        </p:nvSpPr>
        <p:spPr>
          <a:xfrm>
            <a:off x="3733876" y="146804"/>
            <a:ext cx="4451480" cy="605364"/>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a:t>
            </a:r>
            <a:r>
              <a:rPr lang="en-US" sz="3200" b="1" dirty="0">
                <a:solidFill>
                  <a:schemeClr val="accent2">
                    <a:lumMod val="50000"/>
                  </a:schemeClr>
                </a:solidFill>
              </a:rPr>
              <a:t>Model Comparison</a:t>
            </a:r>
            <a:endParaRPr lang="en-IN" sz="3200" b="1" dirty="0">
              <a:solidFill>
                <a:schemeClr val="accent2">
                  <a:lumMod val="50000"/>
                </a:schemeClr>
              </a:solidFill>
            </a:endParaRPr>
          </a:p>
        </p:txBody>
      </p:sp>
      <p:pic>
        <p:nvPicPr>
          <p:cNvPr id="6" name="Picture 5">
            <a:extLst>
              <a:ext uri="{FF2B5EF4-FFF2-40B4-BE49-F238E27FC236}">
                <a16:creationId xmlns:a16="http://schemas.microsoft.com/office/drawing/2014/main" id="{D5081268-BB63-0927-24D9-CF3E3FDA786A}"/>
              </a:ext>
            </a:extLst>
          </p:cNvPr>
          <p:cNvPicPr>
            <a:picLocks noChangeAspect="1"/>
          </p:cNvPicPr>
          <p:nvPr/>
        </p:nvPicPr>
        <p:blipFill>
          <a:blip r:embed="rId6"/>
          <a:stretch>
            <a:fillRect/>
          </a:stretch>
        </p:blipFill>
        <p:spPr>
          <a:xfrm>
            <a:off x="132735" y="1017639"/>
            <a:ext cx="6430297" cy="5693557"/>
          </a:xfrm>
          <a:prstGeom prst="rect">
            <a:avLst/>
          </a:prstGeom>
        </p:spPr>
      </p:pic>
      <p:sp>
        <p:nvSpPr>
          <p:cNvPr id="7" name="Content Placeholder 2">
            <a:extLst>
              <a:ext uri="{FF2B5EF4-FFF2-40B4-BE49-F238E27FC236}">
                <a16:creationId xmlns:a16="http://schemas.microsoft.com/office/drawing/2014/main" id="{BB9E03BD-5487-F782-5A0F-4504E7B58DC5}"/>
              </a:ext>
            </a:extLst>
          </p:cNvPr>
          <p:cNvSpPr>
            <a:spLocks noGrp="1"/>
          </p:cNvSpPr>
          <p:nvPr>
            <p:ph idx="1"/>
          </p:nvPr>
        </p:nvSpPr>
        <p:spPr>
          <a:xfrm>
            <a:off x="7459867" y="2934929"/>
            <a:ext cx="3970133" cy="2997731"/>
          </a:xfrm>
        </p:spPr>
        <p:txBody>
          <a:bodyPr/>
          <a:lstStyle/>
          <a:p>
            <a:r>
              <a:rPr lang="en-US" dirty="0"/>
              <a:t>XGBoost Regressor Tuned Model is the Most Optimal Model.</a:t>
            </a:r>
          </a:p>
          <a:p>
            <a:r>
              <a:rPr lang="en-US" dirty="0"/>
              <a:t> Accuracy of this Model is       51%.</a:t>
            </a:r>
          </a:p>
          <a:p>
            <a:r>
              <a:rPr lang="en-US" dirty="0"/>
              <a:t> R2 and Adj. R2 both are Same.</a:t>
            </a:r>
            <a:endParaRPr lang="en-IN" dirty="0"/>
          </a:p>
        </p:txBody>
      </p:sp>
      <p:sp>
        <p:nvSpPr>
          <p:cNvPr id="8" name="Rectangle: Rounded Corners 7">
            <a:extLst>
              <a:ext uri="{FF2B5EF4-FFF2-40B4-BE49-F238E27FC236}">
                <a16:creationId xmlns:a16="http://schemas.microsoft.com/office/drawing/2014/main" id="{CB6B183B-6733-B2B6-7F0C-3ED3A389E16A}"/>
              </a:ext>
            </a:extLst>
          </p:cNvPr>
          <p:cNvSpPr/>
          <p:nvPr/>
        </p:nvSpPr>
        <p:spPr>
          <a:xfrm>
            <a:off x="7002667" y="1695385"/>
            <a:ext cx="4643209" cy="605364"/>
          </a:xfrm>
          <a:prstGeom prst="roundRect">
            <a:avLst>
              <a:gd name="adj" fmla="val 50000"/>
            </a:avLst>
          </a:prstGeom>
        </p:spPr>
        <p:style>
          <a:lnRef idx="1">
            <a:schemeClr val="accent4"/>
          </a:lnRef>
          <a:fillRef idx="2">
            <a:schemeClr val="accent4"/>
          </a:fillRef>
          <a:effectRef idx="1">
            <a:schemeClr val="accent4"/>
          </a:effectRef>
          <a:fontRef idx="minor">
            <a:schemeClr val="dk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a:t>
            </a:r>
            <a:r>
              <a:rPr lang="en-US" sz="3200" b="1" dirty="0">
                <a:solidFill>
                  <a:schemeClr val="accent2">
                    <a:lumMod val="50000"/>
                  </a:schemeClr>
                </a:solidFill>
              </a:rPr>
              <a:t>Most Optimal Model</a:t>
            </a:r>
            <a:endParaRPr lang="en-IN" sz="3200" b="1" dirty="0">
              <a:solidFill>
                <a:schemeClr val="accent2">
                  <a:lumMod val="50000"/>
                </a:schemeClr>
              </a:solidFill>
            </a:endParaRPr>
          </a:p>
        </p:txBody>
      </p:sp>
      <p:pic>
        <p:nvPicPr>
          <p:cNvPr id="40" name="Audio 39">
            <a:hlinkClick r:id="" action="ppaction://media"/>
            <a:extLst>
              <a:ext uri="{FF2B5EF4-FFF2-40B4-BE49-F238E27FC236}">
                <a16:creationId xmlns:a16="http://schemas.microsoft.com/office/drawing/2014/main" id="{750844FF-85DB-E762-0051-7270C9BA27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56043164"/>
      </p:ext>
    </p:extLst>
  </p:cSld>
  <p:clrMapOvr>
    <a:masterClrMapping/>
  </p:clrMapOvr>
  <mc:AlternateContent xmlns:mc="http://schemas.openxmlformats.org/markup-compatibility/2006">
    <mc:Choice xmlns:p14="http://schemas.microsoft.com/office/powerpoint/2010/main" Requires="p14">
      <p:transition spd="slow" p14:dur="2000" advTm="47315"/>
    </mc:Choice>
    <mc:Fallback>
      <p:transition spd="slow" advTm="47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ircle(in)">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 calcmode="lin" valueType="num">
                                      <p:cBhvr additive="base">
                                        <p:cTn id="2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 calcmode="lin" valueType="num">
                                      <p:cBhvr additive="base">
                                        <p:cTn id="3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0"/>
                </p:tgtEl>
              </p:cMediaNode>
            </p:audio>
          </p:childTnLst>
        </p:cTn>
      </p:par>
    </p:tnLst>
    <p:bldLst>
      <p:bldP spid="7" grpId="0" build="p"/>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F9AA47-4E46-7F17-7452-3B71368EC28C}"/>
              </a:ext>
            </a:extLst>
          </p:cNvPr>
          <p:cNvSpPr>
            <a:spLocks noGrp="1"/>
          </p:cNvSpPr>
          <p:nvPr>
            <p:ph idx="1"/>
          </p:nvPr>
        </p:nvSpPr>
        <p:spPr>
          <a:xfrm>
            <a:off x="218408" y="1906446"/>
            <a:ext cx="3970133" cy="4195481"/>
          </a:xfrm>
        </p:spPr>
        <p:txBody>
          <a:bodyPr/>
          <a:lstStyle/>
          <a:p>
            <a:r>
              <a:rPr lang="en-US" dirty="0"/>
              <a:t> The Important features that are useful for predicting the Aggregate Rating of Restaurants are :</a:t>
            </a:r>
          </a:p>
          <a:p>
            <a:r>
              <a:rPr lang="en-US" dirty="0"/>
              <a:t> Votes</a:t>
            </a:r>
          </a:p>
          <a:p>
            <a:r>
              <a:rPr lang="en-US" dirty="0"/>
              <a:t> Price Range</a:t>
            </a:r>
          </a:p>
          <a:p>
            <a:r>
              <a:rPr lang="en-US" dirty="0"/>
              <a:t> Has Online Delivery</a:t>
            </a:r>
          </a:p>
          <a:p>
            <a:r>
              <a:rPr lang="en-US" dirty="0"/>
              <a:t> Average Cost for Two</a:t>
            </a:r>
          </a:p>
          <a:p>
            <a:r>
              <a:rPr lang="en-US" dirty="0"/>
              <a:t> Has Table Booking.</a:t>
            </a:r>
          </a:p>
          <a:p>
            <a:pPr marL="0" indent="0">
              <a:buNone/>
            </a:pPr>
            <a:r>
              <a:rPr lang="en-US" dirty="0"/>
              <a:t> </a:t>
            </a:r>
          </a:p>
        </p:txBody>
      </p:sp>
      <p:pic>
        <p:nvPicPr>
          <p:cNvPr id="4098" name="Picture 2">
            <a:extLst>
              <a:ext uri="{FF2B5EF4-FFF2-40B4-BE49-F238E27FC236}">
                <a16:creationId xmlns:a16="http://schemas.microsoft.com/office/drawing/2014/main" id="{B771FD8C-B3FA-EB18-4E9D-72C9FB3DCE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1026" y="929149"/>
            <a:ext cx="7582566" cy="5781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2C086673-CD8A-33B9-DDA1-BA8914DFB860}"/>
              </a:ext>
            </a:extLst>
          </p:cNvPr>
          <p:cNvSpPr/>
          <p:nvPr/>
        </p:nvSpPr>
        <p:spPr>
          <a:xfrm>
            <a:off x="3733876" y="146804"/>
            <a:ext cx="4451480" cy="605364"/>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2800" b="1" dirty="0">
                <a:solidFill>
                  <a:schemeClr val="accent2">
                    <a:lumMod val="50000"/>
                  </a:schemeClr>
                </a:solidFill>
              </a:rPr>
              <a:t>Feature Importance</a:t>
            </a:r>
            <a:endParaRPr lang="en-IN" sz="2800" b="1" dirty="0">
              <a:solidFill>
                <a:schemeClr val="accent2">
                  <a:lumMod val="50000"/>
                </a:schemeClr>
              </a:solidFill>
            </a:endParaRPr>
          </a:p>
        </p:txBody>
      </p:sp>
      <p:pic>
        <p:nvPicPr>
          <p:cNvPr id="28" name="Audio 27">
            <a:hlinkClick r:id="" action="ppaction://media"/>
            <a:extLst>
              <a:ext uri="{FF2B5EF4-FFF2-40B4-BE49-F238E27FC236}">
                <a16:creationId xmlns:a16="http://schemas.microsoft.com/office/drawing/2014/main" id="{95546358-A8F7-73AF-4AAD-691C45BABAC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852933928"/>
      </p:ext>
    </p:extLst>
  </p:cSld>
  <p:clrMapOvr>
    <a:masterClrMapping/>
  </p:clrMapOvr>
  <mc:AlternateContent xmlns:mc="http://schemas.openxmlformats.org/markup-compatibility/2006">
    <mc:Choice xmlns:p14="http://schemas.microsoft.com/office/powerpoint/2010/main" Requires="p14">
      <p:transition spd="slow" p14:dur="2000" advTm="16533"/>
    </mc:Choice>
    <mc:Fallback>
      <p:transition spd="slow" advTm="16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wipe(down)">
                                      <p:cBhvr>
                                        <p:cTn id="11"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78000"/>
          </a:schemeClr>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7" name="Picture 16" descr="A table with a plate and cutlery&#10;&#10;Description automatically generated">
            <a:extLst>
              <a:ext uri="{FF2B5EF4-FFF2-40B4-BE49-F238E27FC236}">
                <a16:creationId xmlns:a16="http://schemas.microsoft.com/office/drawing/2014/main" id="{82B422A1-A5FD-4127-17D8-33C4490C5A98}"/>
              </a:ext>
            </a:extLst>
          </p:cNvPr>
          <p:cNvPicPr>
            <a:picLocks noChangeAspect="1"/>
          </p:cNvPicPr>
          <p:nvPr/>
        </p:nvPicPr>
        <p:blipFill>
          <a:blip r:embed="rId6"/>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A2EC8466-EFB1-BDFA-1751-1232260F162E}"/>
              </a:ext>
            </a:extLst>
          </p:cNvPr>
          <p:cNvSpPr/>
          <p:nvPr/>
        </p:nvSpPr>
        <p:spPr>
          <a:xfrm>
            <a:off x="0" y="0"/>
            <a:ext cx="12192000" cy="6858000"/>
          </a:xfrm>
          <a:prstGeom prst="rect">
            <a:avLst/>
          </a:prstGeom>
          <a:solidFill>
            <a:schemeClr val="accent5">
              <a:lumMod val="60000"/>
              <a:lumOff val="40000"/>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3EC32CBC-9634-CA3D-C22A-5B7514007C3C}"/>
              </a:ext>
            </a:extLst>
          </p:cNvPr>
          <p:cNvSpPr txBox="1"/>
          <p:nvPr/>
        </p:nvSpPr>
        <p:spPr>
          <a:xfrm>
            <a:off x="1976284" y="1143000"/>
            <a:ext cx="8834284" cy="5386090"/>
          </a:xfrm>
          <a:prstGeom prst="rect">
            <a:avLst/>
          </a:prstGeom>
          <a:noFill/>
        </p:spPr>
        <p:txBody>
          <a:bodyPr wrap="square" rtlCol="0">
            <a:spAutoFit/>
          </a:bodyPr>
          <a:lstStyle/>
          <a:p>
            <a:pPr marL="457200" indent="-457200">
              <a:buFont typeface="Wingdings" panose="05000000000000000000" pitchFamily="2" charset="2"/>
              <a:buChar char="v"/>
            </a:pPr>
            <a:r>
              <a:rPr lang="en-US" sz="2800" b="1" dirty="0">
                <a:solidFill>
                  <a:schemeClr val="accent3"/>
                </a:solidFill>
              </a:rPr>
              <a:t>XGBoost Regressor Tuned Model is good generalized model with R-Square(R2) and Adj. R2 of 51% score.</a:t>
            </a:r>
          </a:p>
          <a:p>
            <a:pPr marL="457200" indent="-457200">
              <a:buFont typeface="Wingdings" panose="05000000000000000000" pitchFamily="2" charset="2"/>
              <a:buChar char="v"/>
            </a:pPr>
            <a:r>
              <a:rPr lang="en-US" sz="2800" b="1" dirty="0">
                <a:solidFill>
                  <a:schemeClr val="accent3"/>
                </a:solidFill>
              </a:rPr>
              <a:t>The Important features that are helpful in predicting the Aggregate ratings of the restaurants are :  Votes, Price range, Has online delivery, Average cost for two and Has table booking.</a:t>
            </a:r>
          </a:p>
          <a:p>
            <a:pPr marL="457200" indent="-457200">
              <a:buFont typeface="Wingdings" panose="05000000000000000000" pitchFamily="2" charset="2"/>
              <a:buChar char="v"/>
            </a:pPr>
            <a:r>
              <a:rPr lang="en-US" sz="2800" b="1" dirty="0">
                <a:solidFill>
                  <a:schemeClr val="accent3"/>
                </a:solidFill>
              </a:rPr>
              <a:t>The restaurants should make sure that they provide more services like online delivery, table booking facility to increases their Ratings.</a:t>
            </a:r>
          </a:p>
          <a:p>
            <a:endParaRPr lang="en-US" b="1" dirty="0">
              <a:solidFill>
                <a:schemeClr val="accent3"/>
              </a:solidFill>
            </a:endParaRPr>
          </a:p>
          <a:p>
            <a:endParaRPr lang="en-IN" dirty="0"/>
          </a:p>
        </p:txBody>
      </p:sp>
      <p:sp>
        <p:nvSpPr>
          <p:cNvPr id="23" name="Rectangle: Rounded Corners 22">
            <a:extLst>
              <a:ext uri="{FF2B5EF4-FFF2-40B4-BE49-F238E27FC236}">
                <a16:creationId xmlns:a16="http://schemas.microsoft.com/office/drawing/2014/main" id="{CA2734BD-EDAF-7587-DA4C-9D48FE724563}"/>
              </a:ext>
            </a:extLst>
          </p:cNvPr>
          <p:cNvSpPr/>
          <p:nvPr/>
        </p:nvSpPr>
        <p:spPr>
          <a:xfrm>
            <a:off x="3161565" y="250223"/>
            <a:ext cx="5868870" cy="605364"/>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2800" b="1" dirty="0">
                <a:solidFill>
                  <a:schemeClr val="accent2">
                    <a:lumMod val="50000"/>
                  </a:schemeClr>
                </a:solidFill>
              </a:rPr>
              <a:t>Insights &amp; Recommendations</a:t>
            </a:r>
            <a:endParaRPr lang="en-IN" sz="2800" b="1" dirty="0">
              <a:solidFill>
                <a:schemeClr val="accent2">
                  <a:lumMod val="50000"/>
                </a:schemeClr>
              </a:solidFill>
            </a:endParaRPr>
          </a:p>
        </p:txBody>
      </p:sp>
      <p:pic>
        <p:nvPicPr>
          <p:cNvPr id="33" name="Audio 32">
            <a:hlinkClick r:id="" action="ppaction://media"/>
            <a:extLst>
              <a:ext uri="{FF2B5EF4-FFF2-40B4-BE49-F238E27FC236}">
                <a16:creationId xmlns:a16="http://schemas.microsoft.com/office/drawing/2014/main" id="{5340558C-3D91-CCDB-F756-C3FBF37D12D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33881612"/>
      </p:ext>
    </p:extLst>
  </p:cSld>
  <p:clrMapOvr>
    <a:masterClrMapping/>
  </p:clrMapOvr>
  <mc:AlternateContent xmlns:mc="http://schemas.openxmlformats.org/markup-compatibility/2006">
    <mc:Choice xmlns:p14="http://schemas.microsoft.com/office/powerpoint/2010/main" Requires="p14">
      <p:transition spd="slow" p14:dur="2000" advTm="29138"/>
    </mc:Choice>
    <mc:Fallback>
      <p:transition spd="slow" advTm="29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3"/>
                </p:tgtEl>
              </p:cMediaNode>
            </p:audio>
          </p:childTnLst>
        </p:cTn>
      </p:par>
    </p:tnLst>
    <p:bldLst>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550606" y="1863213"/>
            <a:ext cx="5545394" cy="1981200"/>
          </a:xfrm>
        </p:spPr>
        <p:txBody>
          <a:bodyPr>
            <a:normAutofit/>
            <a:scene3d>
              <a:camera prst="orthographicFront"/>
              <a:lightRig rig="threePt" dir="t"/>
            </a:scene3d>
            <a:sp3d extrusionH="57150">
              <a:bevelT w="38100" h="38100"/>
            </a:sp3d>
          </a:bodyPr>
          <a:lstStyle/>
          <a:p>
            <a:r>
              <a:rPr lang="en-US" dirty="0"/>
              <a:t>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63500">
                    <a:schemeClr val="accent6">
                      <a:satMod val="175000"/>
                      <a:alpha val="40000"/>
                    </a:schemeClr>
                  </a:glow>
                </a:effectLst>
              </a:rPr>
              <a:t>Thank You</a:t>
            </a:r>
            <a:endParaRPr lang="ru-RU" b="1" dirty="0">
              <a:solidFill>
                <a:srgbClr val="FFC000"/>
              </a:solidFill>
              <a:effectLst>
                <a:glow rad="63500">
                  <a:schemeClr val="accent6">
                    <a:satMod val="175000"/>
                    <a:alpha val="40000"/>
                  </a:schemeClr>
                </a:glow>
              </a:effectLst>
            </a:endParaRPr>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5" name="Picture 4" descr="A walkway with colorful lanterns and trees&#10;&#10;Description automatically generated">
            <a:extLst>
              <a:ext uri="{FF2B5EF4-FFF2-40B4-BE49-F238E27FC236}">
                <a16:creationId xmlns:a16="http://schemas.microsoft.com/office/drawing/2014/main" id="{CB151E71-A30C-ED4B-3A2D-F76FAC3201C0}"/>
              </a:ext>
            </a:extLst>
          </p:cNvPr>
          <p:cNvPicPr>
            <a:picLocks noChangeAspect="1"/>
          </p:cNvPicPr>
          <p:nvPr/>
        </p:nvPicPr>
        <p:blipFill>
          <a:blip r:embed="rId7"/>
          <a:stretch>
            <a:fillRect/>
          </a:stretch>
        </p:blipFill>
        <p:spPr>
          <a:xfrm>
            <a:off x="6855099" y="0"/>
            <a:ext cx="5148072" cy="6858000"/>
          </a:xfrm>
          <a:prstGeom prst="rect">
            <a:avLst/>
          </a:prstGeom>
        </p:spPr>
      </p:pic>
      <p:pic>
        <p:nvPicPr>
          <p:cNvPr id="15" name="Audio 14">
            <a:hlinkClick r:id="" action="ppaction://media"/>
            <a:extLst>
              <a:ext uri="{FF2B5EF4-FFF2-40B4-BE49-F238E27FC236}">
                <a16:creationId xmlns:a16="http://schemas.microsoft.com/office/drawing/2014/main" id="{89459B96-DCB4-E579-D3DC-B27A09591BF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10767980"/>
      </p:ext>
    </p:extLst>
  </p:cSld>
  <p:clrMapOvr>
    <a:masterClrMapping/>
  </p:clrMapOvr>
  <mc:AlternateContent xmlns:mc="http://schemas.openxmlformats.org/markup-compatibility/2006">
    <mc:Choice xmlns:p14="http://schemas.microsoft.com/office/powerpoint/2010/main" Requires="p14">
      <p:transition spd="slow" p14:dur="2000" advTm="3415"/>
    </mc:Choice>
    <mc:Fallback>
      <p:transition spd="slow" advTm="3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grpId="0" nodeType="clickEffect">
                                  <p:stCondLst>
                                    <p:cond delay="0"/>
                                  </p:stCondLst>
                                  <p:childTnLst>
                                    <p:animRot by="120000">
                                      <p:cBhvr>
                                        <p:cTn id="10" dur="100" fill="hold">
                                          <p:stCondLst>
                                            <p:cond delay="0"/>
                                          </p:stCondLst>
                                        </p:cTn>
                                        <p:tgtEl>
                                          <p:spTgt spid="12"/>
                                        </p:tgtEl>
                                        <p:attrNameLst>
                                          <p:attrName>r</p:attrName>
                                        </p:attrNameLst>
                                      </p:cBhvr>
                                    </p:animRot>
                                    <p:animRot by="-240000">
                                      <p:cBhvr>
                                        <p:cTn id="11" dur="200" fill="hold">
                                          <p:stCondLst>
                                            <p:cond delay="200"/>
                                          </p:stCondLst>
                                        </p:cTn>
                                        <p:tgtEl>
                                          <p:spTgt spid="12"/>
                                        </p:tgtEl>
                                        <p:attrNameLst>
                                          <p:attrName>r</p:attrName>
                                        </p:attrNameLst>
                                      </p:cBhvr>
                                    </p:animRot>
                                    <p:animRot by="240000">
                                      <p:cBhvr>
                                        <p:cTn id="12" dur="200" fill="hold">
                                          <p:stCondLst>
                                            <p:cond delay="400"/>
                                          </p:stCondLst>
                                        </p:cTn>
                                        <p:tgtEl>
                                          <p:spTgt spid="12"/>
                                        </p:tgtEl>
                                        <p:attrNameLst>
                                          <p:attrName>r</p:attrName>
                                        </p:attrNameLst>
                                      </p:cBhvr>
                                    </p:animRot>
                                    <p:animRot by="-240000">
                                      <p:cBhvr>
                                        <p:cTn id="13" dur="200" fill="hold">
                                          <p:stCondLst>
                                            <p:cond delay="600"/>
                                          </p:stCondLst>
                                        </p:cTn>
                                        <p:tgtEl>
                                          <p:spTgt spid="12"/>
                                        </p:tgtEl>
                                        <p:attrNameLst>
                                          <p:attrName>r</p:attrName>
                                        </p:attrNameLst>
                                      </p:cBhvr>
                                    </p:animRot>
                                    <p:animRot by="120000">
                                      <p:cBhvr>
                                        <p:cTn id="14"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5"/>
                </p:tgtEl>
              </p:cMediaNode>
            </p:audio>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10">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7FD5CD12-DABF-70A4-19F4-B5F6D3D423A6}"/>
              </a:ext>
            </a:extLst>
          </p:cNvPr>
          <p:cNvSpPr>
            <a:spLocks noGrp="1"/>
          </p:cNvSpPr>
          <p:nvPr>
            <p:ph sz="half" idx="2"/>
          </p:nvPr>
        </p:nvSpPr>
        <p:spPr>
          <a:xfrm>
            <a:off x="327067" y="1450259"/>
            <a:ext cx="4396341" cy="4200245"/>
          </a:xfrm>
        </p:spPr>
        <p:txBody>
          <a:bodyPr/>
          <a:lstStyle/>
          <a:p>
            <a:pPr marL="0" indent="0">
              <a:buNone/>
            </a:pPr>
            <a:r>
              <a:rPr lang="en-US" dirty="0"/>
              <a:t> </a:t>
            </a:r>
            <a:endParaRPr lang="en-IN" dirty="0"/>
          </a:p>
        </p:txBody>
      </p:sp>
      <p:sp>
        <p:nvSpPr>
          <p:cNvPr id="21" name="TextBox 20">
            <a:extLst>
              <a:ext uri="{FF2B5EF4-FFF2-40B4-BE49-F238E27FC236}">
                <a16:creationId xmlns:a16="http://schemas.microsoft.com/office/drawing/2014/main" id="{4EC8AF4E-4686-739F-352D-58ADE70B9607}"/>
              </a:ext>
            </a:extLst>
          </p:cNvPr>
          <p:cNvSpPr txBox="1"/>
          <p:nvPr/>
        </p:nvSpPr>
        <p:spPr>
          <a:xfrm>
            <a:off x="3585646" y="1898797"/>
            <a:ext cx="7765896" cy="3816429"/>
          </a:xfrm>
          <a:prstGeom prst="rect">
            <a:avLst/>
          </a:prstGeom>
          <a:noFill/>
          <a:effectLst>
            <a:glow rad="139700">
              <a:schemeClr val="accent4">
                <a:satMod val="175000"/>
                <a:alpha val="40000"/>
              </a:schemeClr>
            </a:glow>
            <a:outerShdw blurRad="50800" dist="38100" dir="2700000" algn="tl" rotWithShape="0">
              <a:prstClr val="black">
                <a:alpha val="40000"/>
              </a:prstClr>
            </a:outerShdw>
          </a:effectLst>
          <a:scene3d>
            <a:camera prst="orthographicFront"/>
            <a:lightRig rig="threePt" dir="t"/>
          </a:scene3d>
          <a:sp3d>
            <a:bevelT/>
          </a:sp3d>
        </p:spPr>
        <p:txBody>
          <a:bodyPr wrap="square" rtlCol="0">
            <a:spAutoFit/>
            <a:sp3d extrusionH="57150">
              <a:bevelT w="38100" h="38100"/>
            </a:sp3d>
          </a:bodyPr>
          <a:lstStyle/>
          <a:p>
            <a:pPr marL="457200" indent="-457200">
              <a:buFont typeface="Wingdings" panose="05000000000000000000" pitchFamily="2" charset="2"/>
              <a:buChar char="q"/>
            </a:pPr>
            <a:r>
              <a:rPr lang="en-US" sz="3200" b="1" dirty="0">
                <a:solidFill>
                  <a:schemeClr val="accent5">
                    <a:lumMod val="60000"/>
                    <a:lumOff val="40000"/>
                  </a:schemeClr>
                </a:solidFill>
                <a:effectLst>
                  <a:glow rad="139700">
                    <a:schemeClr val="accent4">
                      <a:satMod val="175000"/>
                      <a:alpha val="40000"/>
                    </a:schemeClr>
                  </a:glow>
                </a:effectLst>
              </a:rPr>
              <a:t>Problem Statement</a:t>
            </a:r>
          </a:p>
          <a:p>
            <a:pPr marL="457200" indent="-457200">
              <a:buFont typeface="Wingdings" panose="05000000000000000000" pitchFamily="2" charset="2"/>
              <a:buChar char="q"/>
            </a:pPr>
            <a:r>
              <a:rPr lang="en-US" sz="3200" b="1" dirty="0">
                <a:solidFill>
                  <a:schemeClr val="accent5">
                    <a:lumMod val="60000"/>
                    <a:lumOff val="40000"/>
                  </a:schemeClr>
                </a:solidFill>
                <a:effectLst>
                  <a:glow rad="139700">
                    <a:schemeClr val="accent4">
                      <a:satMod val="175000"/>
                      <a:alpha val="40000"/>
                    </a:schemeClr>
                  </a:glow>
                </a:effectLst>
              </a:rPr>
              <a:t>Dataset Preview</a:t>
            </a:r>
          </a:p>
          <a:p>
            <a:pPr marL="457200" indent="-457200">
              <a:buFont typeface="Wingdings" panose="05000000000000000000" pitchFamily="2" charset="2"/>
              <a:buChar char="q"/>
            </a:pPr>
            <a:r>
              <a:rPr lang="en-US" sz="3200" b="1" dirty="0">
                <a:solidFill>
                  <a:schemeClr val="accent5">
                    <a:lumMod val="60000"/>
                    <a:lumOff val="40000"/>
                  </a:schemeClr>
                </a:solidFill>
                <a:effectLst>
                  <a:glow rad="139700">
                    <a:schemeClr val="accent4">
                      <a:satMod val="175000"/>
                      <a:alpha val="40000"/>
                    </a:schemeClr>
                  </a:glow>
                </a:effectLst>
              </a:rPr>
              <a:t>Exploratory Data Analysis</a:t>
            </a:r>
          </a:p>
          <a:p>
            <a:pPr marL="457200" indent="-457200">
              <a:buFont typeface="Wingdings" panose="05000000000000000000" pitchFamily="2" charset="2"/>
              <a:buChar char="q"/>
            </a:pPr>
            <a:r>
              <a:rPr lang="en-US" sz="3200" b="1" dirty="0">
                <a:solidFill>
                  <a:schemeClr val="accent5">
                    <a:lumMod val="60000"/>
                    <a:lumOff val="40000"/>
                  </a:schemeClr>
                </a:solidFill>
                <a:effectLst>
                  <a:glow rad="139700">
                    <a:schemeClr val="accent4">
                      <a:satMod val="175000"/>
                      <a:alpha val="40000"/>
                    </a:schemeClr>
                  </a:glow>
                </a:effectLst>
              </a:rPr>
              <a:t>Model Building Approach</a:t>
            </a:r>
          </a:p>
          <a:p>
            <a:pPr marL="457200" indent="-457200">
              <a:buFont typeface="Wingdings" panose="05000000000000000000" pitchFamily="2" charset="2"/>
              <a:buChar char="q"/>
            </a:pPr>
            <a:r>
              <a:rPr lang="en-US" sz="3200" b="1" dirty="0">
                <a:solidFill>
                  <a:schemeClr val="accent5">
                    <a:lumMod val="60000"/>
                    <a:lumOff val="40000"/>
                  </a:schemeClr>
                </a:solidFill>
                <a:effectLst>
                  <a:glow rad="139700">
                    <a:schemeClr val="accent4">
                      <a:satMod val="175000"/>
                      <a:alpha val="40000"/>
                    </a:schemeClr>
                  </a:glow>
                </a:effectLst>
              </a:rPr>
              <a:t>Model Comparison</a:t>
            </a:r>
          </a:p>
          <a:p>
            <a:pPr marL="457200" indent="-457200">
              <a:buFont typeface="Wingdings" panose="05000000000000000000" pitchFamily="2" charset="2"/>
              <a:buChar char="q"/>
            </a:pPr>
            <a:r>
              <a:rPr lang="en-US" sz="3200" b="1" dirty="0">
                <a:solidFill>
                  <a:schemeClr val="accent5">
                    <a:lumMod val="60000"/>
                    <a:lumOff val="40000"/>
                  </a:schemeClr>
                </a:solidFill>
                <a:effectLst>
                  <a:glow rad="139700">
                    <a:schemeClr val="accent4">
                      <a:satMod val="175000"/>
                      <a:alpha val="40000"/>
                    </a:schemeClr>
                  </a:glow>
                </a:effectLst>
              </a:rPr>
              <a:t>Feature Importance</a:t>
            </a:r>
          </a:p>
          <a:p>
            <a:pPr marL="457200" indent="-457200">
              <a:buFont typeface="Wingdings" panose="05000000000000000000" pitchFamily="2" charset="2"/>
              <a:buChar char="q"/>
            </a:pPr>
            <a:r>
              <a:rPr lang="en-US" sz="3200" b="1" dirty="0">
                <a:solidFill>
                  <a:schemeClr val="accent5">
                    <a:lumMod val="60000"/>
                    <a:lumOff val="40000"/>
                  </a:schemeClr>
                </a:solidFill>
                <a:effectLst>
                  <a:glow rad="139700">
                    <a:schemeClr val="accent4">
                      <a:satMod val="175000"/>
                      <a:alpha val="40000"/>
                    </a:schemeClr>
                  </a:glow>
                </a:effectLst>
              </a:rPr>
              <a:t>Insights &amp; Recommendations</a:t>
            </a:r>
          </a:p>
          <a:p>
            <a:endParaRPr lang="en-IN" dirty="0">
              <a:effectLst>
                <a:glow rad="139700">
                  <a:schemeClr val="accent4">
                    <a:satMod val="175000"/>
                    <a:alpha val="40000"/>
                  </a:schemeClr>
                </a:glow>
              </a:effectLst>
            </a:endParaRPr>
          </a:p>
        </p:txBody>
      </p:sp>
      <p:sp>
        <p:nvSpPr>
          <p:cNvPr id="20" name="TextBox 19">
            <a:extLst>
              <a:ext uri="{FF2B5EF4-FFF2-40B4-BE49-F238E27FC236}">
                <a16:creationId xmlns:a16="http://schemas.microsoft.com/office/drawing/2014/main" id="{E72D4AEC-E42B-0AA3-7E66-65E428FDCF2F}"/>
              </a:ext>
            </a:extLst>
          </p:cNvPr>
          <p:cNvSpPr txBox="1"/>
          <p:nvPr/>
        </p:nvSpPr>
        <p:spPr>
          <a:xfrm>
            <a:off x="3427776" y="425048"/>
            <a:ext cx="6592529" cy="830997"/>
          </a:xfrm>
          <a:prstGeom prst="rect">
            <a:avLst/>
          </a:prstGeom>
          <a:noFill/>
        </p:spPr>
        <p:txBody>
          <a:bodyPr wrap="square" rtlCol="0">
            <a:spAutoFit/>
          </a:bodyPr>
          <a:lstStyle/>
          <a:p>
            <a:r>
              <a:rPr lang="en-US" sz="4800" b="1" dirty="0">
                <a:solidFill>
                  <a:srgbClr val="FFFF00"/>
                </a:solidFill>
              </a:rPr>
              <a:t>Today’s Agenda</a:t>
            </a:r>
            <a:endParaRPr lang="en-IN" sz="4800" b="1" dirty="0">
              <a:solidFill>
                <a:srgbClr val="FFFF00"/>
              </a:solidFill>
            </a:endParaRPr>
          </a:p>
        </p:txBody>
      </p:sp>
      <p:pic>
        <p:nvPicPr>
          <p:cNvPr id="46" name="Audio 45">
            <a:hlinkClick r:id="" action="ppaction://media"/>
            <a:extLst>
              <a:ext uri="{FF2B5EF4-FFF2-40B4-BE49-F238E27FC236}">
                <a16:creationId xmlns:a16="http://schemas.microsoft.com/office/drawing/2014/main" id="{0734F954-C803-E4B2-39B5-C91C5144A50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55089011"/>
      </p:ext>
    </p:extLst>
  </p:cSld>
  <p:clrMapOvr>
    <a:masterClrMapping/>
  </p:clrMapOvr>
  <mc:AlternateContent xmlns:mc="http://schemas.openxmlformats.org/markup-compatibility/2006">
    <mc:Choice xmlns:p14="http://schemas.microsoft.com/office/powerpoint/2010/main" Requires="p14">
      <p:transition spd="slow" p14:dur="2000" advTm="23171"/>
    </mc:Choice>
    <mc:Fallback>
      <p:transition spd="slow" advTm="23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circle(in)">
                                      <p:cBhvr>
                                        <p:cTn id="11"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6"/>
                </p:tgtEl>
              </p:cMediaNode>
            </p:audio>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89AF84-15E3-8382-1B22-40388D4B137E}"/>
              </a:ext>
            </a:extLst>
          </p:cNvPr>
          <p:cNvSpPr>
            <a:spLocks noGrp="1"/>
          </p:cNvSpPr>
          <p:nvPr>
            <p:ph idx="1"/>
          </p:nvPr>
        </p:nvSpPr>
        <p:spPr>
          <a:xfrm>
            <a:off x="144667" y="1123769"/>
            <a:ext cx="5267991" cy="5129547"/>
          </a:xfrm>
        </p:spPr>
        <p:txBody>
          <a:bodyPr/>
          <a:lstStyle/>
          <a:p>
            <a:pPr algn="l"/>
            <a:endParaRPr lang="en-IN" sz="1800" b="0" i="0" u="none" strike="noStrike" baseline="0" dirty="0">
              <a:solidFill>
                <a:srgbClr val="000000"/>
              </a:solidFill>
              <a:latin typeface="Calibri" panose="020F0502020204030204" pitchFamily="34" charset="0"/>
            </a:endParaRPr>
          </a:p>
          <a:p>
            <a:pPr marL="0" indent="0">
              <a:buNone/>
            </a:pPr>
            <a:r>
              <a:rPr lang="en-US" sz="3600" b="0" i="0" u="none" strike="noStrike" baseline="0" dirty="0">
                <a:solidFill>
                  <a:srgbClr val="FFFF00"/>
                </a:solidFill>
                <a:latin typeface="Calibri" panose="020F0502020204030204" pitchFamily="34" charset="0"/>
              </a:rPr>
              <a:t>Develop a machine learning model to predict the aggregate rating of a restaurant based on various features related to the restaurant's characteristics and operations</a:t>
            </a:r>
            <a:r>
              <a:rPr lang="en-US" sz="3600" b="1" i="0" u="none" strike="noStrike" baseline="0" dirty="0">
                <a:solidFill>
                  <a:srgbClr val="FFFF00"/>
                </a:solidFill>
                <a:latin typeface="Calibri" panose="020F0502020204030204" pitchFamily="34" charset="0"/>
              </a:rPr>
              <a:t>. </a:t>
            </a:r>
            <a:endParaRPr lang="en-IN" sz="3600" dirty="0">
              <a:solidFill>
                <a:srgbClr val="FFFF00"/>
              </a:solidFill>
            </a:endParaRPr>
          </a:p>
        </p:txBody>
      </p:sp>
      <p:pic>
        <p:nvPicPr>
          <p:cNvPr id="5" name="Picture 4" descr="A table and chairs outside by a building&#10;&#10;Description automatically generated">
            <a:extLst>
              <a:ext uri="{FF2B5EF4-FFF2-40B4-BE49-F238E27FC236}">
                <a16:creationId xmlns:a16="http://schemas.microsoft.com/office/drawing/2014/main" id="{93EE7E2F-8ED9-770E-CE7B-A84AD4BC523B}"/>
              </a:ext>
            </a:extLst>
          </p:cNvPr>
          <p:cNvPicPr>
            <a:picLocks noChangeAspect="1"/>
          </p:cNvPicPr>
          <p:nvPr/>
        </p:nvPicPr>
        <p:blipFill>
          <a:blip r:embed="rId6"/>
          <a:stretch>
            <a:fillRect/>
          </a:stretch>
        </p:blipFill>
        <p:spPr>
          <a:xfrm>
            <a:off x="5825613" y="0"/>
            <a:ext cx="6221721" cy="6858000"/>
          </a:xfrm>
          <a:prstGeom prst="rect">
            <a:avLst/>
          </a:prstGeom>
        </p:spPr>
      </p:pic>
      <p:sp>
        <p:nvSpPr>
          <p:cNvPr id="8" name="Rectangle: Rounded Corners 7">
            <a:extLst>
              <a:ext uri="{FF2B5EF4-FFF2-40B4-BE49-F238E27FC236}">
                <a16:creationId xmlns:a16="http://schemas.microsoft.com/office/drawing/2014/main" id="{FDA320AD-50B9-CD29-857A-7FB4599F524A}"/>
              </a:ext>
            </a:extLst>
          </p:cNvPr>
          <p:cNvSpPr/>
          <p:nvPr/>
        </p:nvSpPr>
        <p:spPr>
          <a:xfrm>
            <a:off x="427702" y="294968"/>
            <a:ext cx="5191433" cy="619432"/>
          </a:xfrm>
          <a:prstGeom prst="roundRect">
            <a:avLst>
              <a:gd name="adj" fmla="val 47619"/>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Problem Statement</a:t>
            </a:r>
            <a:endParaRPr lang="en-IN" sz="4000" b="1" dirty="0">
              <a:solidFill>
                <a:schemeClr val="accent2">
                  <a:lumMod val="50000"/>
                </a:schemeClr>
              </a:solidFill>
            </a:endParaRPr>
          </a:p>
        </p:txBody>
      </p:sp>
      <p:pic>
        <p:nvPicPr>
          <p:cNvPr id="47" name="Audio 46">
            <a:hlinkClick r:id="" action="ppaction://media"/>
            <a:extLst>
              <a:ext uri="{FF2B5EF4-FFF2-40B4-BE49-F238E27FC236}">
                <a16:creationId xmlns:a16="http://schemas.microsoft.com/office/drawing/2014/main" id="{27F65E87-9E34-275C-4F67-37C3EDA3D03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32435553"/>
      </p:ext>
    </p:extLst>
  </p:cSld>
  <p:clrMapOvr>
    <a:masterClrMapping/>
  </p:clrMapOvr>
  <mc:AlternateContent xmlns:mc="http://schemas.openxmlformats.org/markup-compatibility/2006">
    <mc:Choice xmlns:p14="http://schemas.microsoft.com/office/powerpoint/2010/main" Requires="p14">
      <p:transition spd="slow" p14:dur="2000" advTm="46136"/>
    </mc:Choice>
    <mc:Fallback>
      <p:transition spd="slow" advTm="46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7"/>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788908-C4AB-1F4B-0442-EC55F8377A46}"/>
              </a:ext>
            </a:extLst>
          </p:cNvPr>
          <p:cNvSpPr>
            <a:spLocks noGrp="1"/>
          </p:cNvSpPr>
          <p:nvPr>
            <p:ph idx="1"/>
          </p:nvPr>
        </p:nvSpPr>
        <p:spPr>
          <a:xfrm>
            <a:off x="203661" y="1168015"/>
            <a:ext cx="3583857" cy="5542066"/>
          </a:xfrm>
        </p:spPr>
        <p:txBody>
          <a:bodyPr>
            <a:normAutofit/>
          </a:bodyPr>
          <a:lstStyle/>
          <a:p>
            <a:pPr marL="0" indent="0">
              <a:buNone/>
            </a:pPr>
            <a:r>
              <a:rPr lang="en-US" sz="1400" dirty="0"/>
              <a:t>      </a:t>
            </a:r>
            <a:r>
              <a:rPr lang="en-US" b="1" dirty="0">
                <a:solidFill>
                  <a:schemeClr val="accent3">
                    <a:lumMod val="60000"/>
                    <a:lumOff val="40000"/>
                  </a:schemeClr>
                </a:solidFill>
              </a:rPr>
              <a:t>Overview of the Datasets</a:t>
            </a:r>
          </a:p>
          <a:p>
            <a:pPr marL="0" indent="0">
              <a:buNone/>
            </a:pPr>
            <a:endParaRPr lang="en-US" dirty="0"/>
          </a:p>
          <a:p>
            <a:pPr marL="0" indent="0">
              <a:buNone/>
            </a:pPr>
            <a:r>
              <a:rPr lang="en-US" b="1" dirty="0">
                <a:solidFill>
                  <a:schemeClr val="accent1">
                    <a:lumMod val="60000"/>
                    <a:lumOff val="40000"/>
                  </a:schemeClr>
                </a:solidFill>
              </a:rPr>
              <a:t>Our Dataset Contains various information related to Restaurants that can help in Predicting the Aggregate Ratings based on Various Features.</a:t>
            </a:r>
          </a:p>
          <a:p>
            <a:pPr marL="0" indent="0">
              <a:buNone/>
            </a:pPr>
            <a:r>
              <a:rPr lang="en-US" dirty="0"/>
              <a:t>               </a:t>
            </a:r>
          </a:p>
          <a:p>
            <a:pPr marL="0" indent="0">
              <a:buNone/>
            </a:pPr>
            <a:r>
              <a:rPr lang="en-US" dirty="0"/>
              <a:t>    </a:t>
            </a:r>
            <a:r>
              <a:rPr lang="en-US" b="1" dirty="0">
                <a:solidFill>
                  <a:schemeClr val="accent1">
                    <a:lumMod val="40000"/>
                    <a:lumOff val="60000"/>
                  </a:schemeClr>
                </a:solidFill>
              </a:rPr>
              <a:t>The Features Include</a:t>
            </a:r>
          </a:p>
          <a:p>
            <a:pPr marL="0" indent="0">
              <a:buNone/>
            </a:pPr>
            <a:r>
              <a:rPr lang="en-US" dirty="0"/>
              <a:t>                 </a:t>
            </a:r>
          </a:p>
          <a:p>
            <a:pPr marL="0" indent="0">
              <a:buNone/>
            </a:pPr>
            <a:r>
              <a:rPr lang="en-US" dirty="0"/>
              <a:t>                                 </a:t>
            </a:r>
            <a:endParaRPr lang="en-IN" dirty="0"/>
          </a:p>
        </p:txBody>
      </p:sp>
      <p:sp>
        <p:nvSpPr>
          <p:cNvPr id="4" name="Rectangle: Rounded Corners 3">
            <a:extLst>
              <a:ext uri="{FF2B5EF4-FFF2-40B4-BE49-F238E27FC236}">
                <a16:creationId xmlns:a16="http://schemas.microsoft.com/office/drawing/2014/main" id="{5464C7CC-CE15-0319-5128-A5A43F6A1B6F}"/>
              </a:ext>
            </a:extLst>
          </p:cNvPr>
          <p:cNvSpPr/>
          <p:nvPr/>
        </p:nvSpPr>
        <p:spPr>
          <a:xfrm>
            <a:off x="197359" y="147919"/>
            <a:ext cx="3590160" cy="61943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2800" b="1" dirty="0">
                <a:solidFill>
                  <a:schemeClr val="accent2">
                    <a:lumMod val="50000"/>
                  </a:schemeClr>
                </a:solidFill>
              </a:rPr>
              <a:t>Dataset preview</a:t>
            </a:r>
            <a:endParaRPr lang="en-IN" sz="2800" b="1" dirty="0">
              <a:solidFill>
                <a:schemeClr val="accent2">
                  <a:lumMod val="50000"/>
                </a:schemeClr>
              </a:solidFill>
            </a:endParaRPr>
          </a:p>
        </p:txBody>
      </p:sp>
      <p:sp>
        <p:nvSpPr>
          <p:cNvPr id="5" name="Arrow: Right 4">
            <a:extLst>
              <a:ext uri="{FF2B5EF4-FFF2-40B4-BE49-F238E27FC236}">
                <a16:creationId xmlns:a16="http://schemas.microsoft.com/office/drawing/2014/main" id="{56E62158-6F88-80CC-AB16-7ECDA0AF3732}"/>
              </a:ext>
            </a:extLst>
          </p:cNvPr>
          <p:cNvSpPr/>
          <p:nvPr/>
        </p:nvSpPr>
        <p:spPr>
          <a:xfrm>
            <a:off x="1274328" y="5070553"/>
            <a:ext cx="1165122" cy="73741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EC0A97DD-34EF-0292-29AD-44EA314198FE}"/>
              </a:ext>
            </a:extLst>
          </p:cNvPr>
          <p:cNvSpPr txBox="1"/>
          <p:nvPr/>
        </p:nvSpPr>
        <p:spPr>
          <a:xfrm>
            <a:off x="3926558" y="177851"/>
            <a:ext cx="8068083" cy="6463308"/>
          </a:xfrm>
          <a:prstGeom prst="rect">
            <a:avLst/>
          </a:prstGeom>
          <a:noFill/>
          <a:ln>
            <a:solidFill>
              <a:schemeClr val="accent6">
                <a:lumMod val="75000"/>
              </a:schemeClr>
            </a:solidFill>
          </a:ln>
        </p:spPr>
        <p:txBody>
          <a:bodyPr wrap="square" rtlCol="0">
            <a:spAutoFit/>
          </a:bodyPr>
          <a:lstStyle/>
          <a:p>
            <a:r>
              <a:rPr lang="en-IN" sz="1800" b="1" i="0" u="none" strike="noStrike" baseline="0" dirty="0">
                <a:solidFill>
                  <a:srgbClr val="FFFF00"/>
                </a:solidFill>
                <a:latin typeface="Calibri" panose="020F0502020204030204" pitchFamily="34" charset="0"/>
              </a:rPr>
              <a:t>Restaurant ID</a:t>
            </a:r>
            <a:r>
              <a:rPr lang="en-IN" sz="1800" b="0" i="0" u="none" strike="noStrike" baseline="0" dirty="0">
                <a:solidFill>
                  <a:srgbClr val="FFFF00"/>
                </a:solidFill>
                <a:latin typeface="Calibri" panose="020F0502020204030204" pitchFamily="34" charset="0"/>
              </a:rPr>
              <a:t>: Unique identifier for each restaurant. </a:t>
            </a:r>
          </a:p>
          <a:p>
            <a:r>
              <a:rPr lang="en-US" sz="1800" b="1" i="0" u="none" strike="noStrike" baseline="0" dirty="0">
                <a:solidFill>
                  <a:srgbClr val="FFFF00"/>
                </a:solidFill>
                <a:latin typeface="Calibri" panose="020F0502020204030204" pitchFamily="34" charset="0"/>
              </a:rPr>
              <a:t>Restaurant Name</a:t>
            </a:r>
            <a:r>
              <a:rPr lang="en-US" sz="1800" b="0" i="0" u="none" strike="noStrike" baseline="0" dirty="0">
                <a:solidFill>
                  <a:srgbClr val="FFFF00"/>
                </a:solidFill>
                <a:latin typeface="Calibri" panose="020F0502020204030204" pitchFamily="34" charset="0"/>
              </a:rPr>
              <a:t>: Name of the restaurant. </a:t>
            </a:r>
          </a:p>
          <a:p>
            <a:r>
              <a:rPr lang="en-US" sz="1800" b="1" i="0" u="none" strike="noStrike" baseline="0" dirty="0">
                <a:solidFill>
                  <a:srgbClr val="FFFF00"/>
                </a:solidFill>
                <a:latin typeface="Calibri" panose="020F0502020204030204" pitchFamily="34" charset="0"/>
              </a:rPr>
              <a:t>Country Code</a:t>
            </a:r>
            <a:r>
              <a:rPr lang="en-US" sz="1800" b="0" i="0" u="none" strike="noStrike" baseline="0" dirty="0">
                <a:solidFill>
                  <a:srgbClr val="FFFF00"/>
                </a:solidFill>
                <a:latin typeface="Calibri" panose="020F0502020204030204" pitchFamily="34" charset="0"/>
              </a:rPr>
              <a:t>: Numeric code representing the country where the </a:t>
            </a:r>
          </a:p>
          <a:p>
            <a:r>
              <a:rPr lang="en-US" dirty="0">
                <a:solidFill>
                  <a:srgbClr val="FFFF00"/>
                </a:solidFill>
                <a:latin typeface="Calibri" panose="020F0502020204030204" pitchFamily="34" charset="0"/>
              </a:rPr>
              <a:t>                            </a:t>
            </a:r>
            <a:r>
              <a:rPr lang="en-US" sz="1800" b="0" i="0" u="none" strike="noStrike" baseline="0" dirty="0">
                <a:solidFill>
                  <a:srgbClr val="FFFF00"/>
                </a:solidFill>
                <a:latin typeface="Calibri" panose="020F0502020204030204" pitchFamily="34" charset="0"/>
              </a:rPr>
              <a:t>restaurant is located. </a:t>
            </a:r>
          </a:p>
          <a:p>
            <a:r>
              <a:rPr lang="en-US" sz="1800" b="1" i="0" u="none" strike="noStrike" baseline="0" dirty="0">
                <a:solidFill>
                  <a:srgbClr val="FFFF00"/>
                </a:solidFill>
                <a:latin typeface="Calibri" panose="020F0502020204030204" pitchFamily="34" charset="0"/>
              </a:rPr>
              <a:t>City</a:t>
            </a:r>
            <a:r>
              <a:rPr lang="en-US" sz="1800" b="0" i="0" u="none" strike="noStrike" baseline="0" dirty="0">
                <a:solidFill>
                  <a:srgbClr val="FFFF00"/>
                </a:solidFill>
                <a:latin typeface="Calibri" panose="020F0502020204030204" pitchFamily="34" charset="0"/>
              </a:rPr>
              <a:t>: Name of the city where the restaurant is situated. </a:t>
            </a:r>
          </a:p>
          <a:p>
            <a:r>
              <a:rPr lang="en-US" sz="1800" b="1" i="0" u="none" strike="noStrike" baseline="0" dirty="0">
                <a:solidFill>
                  <a:srgbClr val="FFFF00"/>
                </a:solidFill>
                <a:latin typeface="Calibri" panose="020F0502020204030204" pitchFamily="34" charset="0"/>
              </a:rPr>
              <a:t>Address</a:t>
            </a:r>
            <a:r>
              <a:rPr lang="en-US" sz="1800" b="0" i="0" u="none" strike="noStrike" baseline="0" dirty="0">
                <a:solidFill>
                  <a:srgbClr val="FFFF00"/>
                </a:solidFill>
                <a:latin typeface="Calibri" panose="020F0502020204030204" pitchFamily="34" charset="0"/>
              </a:rPr>
              <a:t>: Physical address of the restaurant. </a:t>
            </a:r>
          </a:p>
          <a:p>
            <a:r>
              <a:rPr lang="en-US" sz="1800" b="1" i="0" u="none" strike="noStrike" baseline="0" dirty="0">
                <a:solidFill>
                  <a:srgbClr val="FFFF00"/>
                </a:solidFill>
                <a:latin typeface="Calibri" panose="020F0502020204030204" pitchFamily="34" charset="0"/>
              </a:rPr>
              <a:t>Locality</a:t>
            </a:r>
            <a:r>
              <a:rPr lang="en-US" sz="1800" b="0" i="0" u="none" strike="noStrike" baseline="0" dirty="0">
                <a:solidFill>
                  <a:srgbClr val="FFFF00"/>
                </a:solidFill>
                <a:latin typeface="Calibri" panose="020F0502020204030204" pitchFamily="34" charset="0"/>
              </a:rPr>
              <a:t>: Locality or neighborhood where the restaurant is located. </a:t>
            </a:r>
          </a:p>
          <a:p>
            <a:r>
              <a:rPr lang="en-US" sz="1800" b="1" i="0" u="none" strike="noStrike" baseline="0" dirty="0">
                <a:solidFill>
                  <a:srgbClr val="FFFF00"/>
                </a:solidFill>
                <a:latin typeface="Calibri" panose="020F0502020204030204" pitchFamily="34" charset="0"/>
              </a:rPr>
              <a:t>Locality Verbose</a:t>
            </a:r>
            <a:r>
              <a:rPr lang="en-US" sz="1800" b="0" i="0" u="none" strike="noStrike" baseline="0" dirty="0">
                <a:solidFill>
                  <a:srgbClr val="FFFF00"/>
                </a:solidFill>
                <a:latin typeface="Calibri" panose="020F0502020204030204" pitchFamily="34" charset="0"/>
              </a:rPr>
              <a:t>: Detailed description of the locality. </a:t>
            </a:r>
          </a:p>
          <a:p>
            <a:r>
              <a:rPr lang="en-US" sz="1800" b="1" i="0" u="none" strike="noStrike" baseline="0" dirty="0">
                <a:solidFill>
                  <a:srgbClr val="FFFF00"/>
                </a:solidFill>
                <a:latin typeface="Calibri" panose="020F0502020204030204" pitchFamily="34" charset="0"/>
              </a:rPr>
              <a:t>Longitude</a:t>
            </a:r>
            <a:r>
              <a:rPr lang="en-US" sz="1800" b="0" i="0" u="none" strike="noStrike" baseline="0" dirty="0">
                <a:solidFill>
                  <a:srgbClr val="FFFF00"/>
                </a:solidFill>
                <a:latin typeface="Calibri" panose="020F0502020204030204" pitchFamily="34" charset="0"/>
              </a:rPr>
              <a:t>: Geographical longitude of the restaurant's location. </a:t>
            </a:r>
          </a:p>
          <a:p>
            <a:r>
              <a:rPr lang="en-US" sz="1800" b="1" i="0" u="none" strike="noStrike" baseline="0" dirty="0">
                <a:solidFill>
                  <a:srgbClr val="FFFF00"/>
                </a:solidFill>
                <a:latin typeface="Calibri" panose="020F0502020204030204" pitchFamily="34" charset="0"/>
              </a:rPr>
              <a:t>Latitude</a:t>
            </a:r>
            <a:r>
              <a:rPr lang="en-US" sz="1800" b="0" i="0" u="none" strike="noStrike" baseline="0" dirty="0">
                <a:solidFill>
                  <a:srgbClr val="FFFF00"/>
                </a:solidFill>
                <a:latin typeface="Calibri" panose="020F0502020204030204" pitchFamily="34" charset="0"/>
              </a:rPr>
              <a:t>: Geographical latitude of the restaurant's location. </a:t>
            </a:r>
          </a:p>
          <a:p>
            <a:r>
              <a:rPr lang="en-US" sz="1800" b="1" i="0" u="none" strike="noStrike" baseline="0" dirty="0">
                <a:solidFill>
                  <a:srgbClr val="FFFF00"/>
                </a:solidFill>
                <a:latin typeface="Calibri" panose="020F0502020204030204" pitchFamily="34" charset="0"/>
              </a:rPr>
              <a:t>Cuisines</a:t>
            </a:r>
            <a:r>
              <a:rPr lang="en-US" sz="1800" b="0" i="0" u="none" strike="noStrike" baseline="0" dirty="0">
                <a:solidFill>
                  <a:srgbClr val="FFFF00"/>
                </a:solidFill>
                <a:latin typeface="Calibri" panose="020F0502020204030204" pitchFamily="34" charset="0"/>
              </a:rPr>
              <a:t>: Types of cuisines offered by the restaurant. </a:t>
            </a:r>
          </a:p>
          <a:p>
            <a:r>
              <a:rPr lang="en-US" sz="1800" b="1" i="0" u="none" strike="noStrike" baseline="0" dirty="0">
                <a:solidFill>
                  <a:srgbClr val="FFFF00"/>
                </a:solidFill>
                <a:latin typeface="Calibri" panose="020F0502020204030204" pitchFamily="34" charset="0"/>
              </a:rPr>
              <a:t>Average Cost for Two</a:t>
            </a:r>
            <a:r>
              <a:rPr lang="en-US" sz="1800" b="0" i="0" u="none" strike="noStrike" baseline="0" dirty="0">
                <a:solidFill>
                  <a:srgbClr val="FFFF00"/>
                </a:solidFill>
                <a:latin typeface="Calibri" panose="020F0502020204030204" pitchFamily="34" charset="0"/>
              </a:rPr>
              <a:t>: Average cost for a meal for two people. </a:t>
            </a:r>
          </a:p>
          <a:p>
            <a:r>
              <a:rPr lang="en-US" sz="1800" b="1" i="0" u="none" strike="noStrike" baseline="0" dirty="0">
                <a:solidFill>
                  <a:srgbClr val="FFFF00"/>
                </a:solidFill>
                <a:latin typeface="Calibri" panose="020F0502020204030204" pitchFamily="34" charset="0"/>
              </a:rPr>
              <a:t>Currency</a:t>
            </a:r>
            <a:r>
              <a:rPr lang="en-US" sz="1800" b="0" i="0" u="none" strike="noStrike" baseline="0" dirty="0">
                <a:solidFill>
                  <a:srgbClr val="FFFF00"/>
                </a:solidFill>
                <a:latin typeface="Calibri" panose="020F0502020204030204" pitchFamily="34" charset="0"/>
              </a:rPr>
              <a:t>: Currency used for transactions in the restaurant. </a:t>
            </a:r>
          </a:p>
          <a:p>
            <a:r>
              <a:rPr lang="en-US" sz="1800" b="1" i="0" u="none" strike="noStrike" baseline="0" dirty="0">
                <a:solidFill>
                  <a:srgbClr val="FFFF00"/>
                </a:solidFill>
                <a:latin typeface="Calibri" panose="020F0502020204030204" pitchFamily="34" charset="0"/>
              </a:rPr>
              <a:t>Has Table Booking</a:t>
            </a:r>
            <a:r>
              <a:rPr lang="en-US" sz="1800" b="0" i="0" u="none" strike="noStrike" baseline="0" dirty="0">
                <a:solidFill>
                  <a:srgbClr val="FFFF00"/>
                </a:solidFill>
                <a:latin typeface="Calibri" panose="020F0502020204030204" pitchFamily="34" charset="0"/>
              </a:rPr>
              <a:t>: Indicator of whether the restaurant accepts table bookings. </a:t>
            </a:r>
          </a:p>
          <a:p>
            <a:r>
              <a:rPr lang="en-US" sz="1800" b="1" i="0" u="none" strike="noStrike" baseline="0" dirty="0">
                <a:solidFill>
                  <a:srgbClr val="FFFF00"/>
                </a:solidFill>
                <a:latin typeface="Calibri" panose="020F0502020204030204" pitchFamily="34" charset="0"/>
              </a:rPr>
              <a:t>Has Online Delivery</a:t>
            </a:r>
            <a:r>
              <a:rPr lang="en-US" sz="1800" b="0" i="0" u="none" strike="noStrike" baseline="0" dirty="0">
                <a:solidFill>
                  <a:srgbClr val="FFFF00"/>
                </a:solidFill>
                <a:latin typeface="Calibri" panose="020F0502020204030204" pitchFamily="34" charset="0"/>
              </a:rPr>
              <a:t>: Indicator of whether the restaurant offers online delivery. </a:t>
            </a:r>
          </a:p>
          <a:p>
            <a:r>
              <a:rPr lang="en-US" sz="1800" b="1" i="0" u="none" strike="noStrike" baseline="0" dirty="0">
                <a:solidFill>
                  <a:srgbClr val="FFFF00"/>
                </a:solidFill>
                <a:latin typeface="Calibri" panose="020F0502020204030204" pitchFamily="34" charset="0"/>
              </a:rPr>
              <a:t>Is Delivering Now</a:t>
            </a:r>
            <a:r>
              <a:rPr lang="en-US" sz="1800" b="0" i="0" u="none" strike="noStrike" baseline="0" dirty="0">
                <a:solidFill>
                  <a:srgbClr val="FFFF00"/>
                </a:solidFill>
                <a:latin typeface="Calibri" panose="020F0502020204030204" pitchFamily="34" charset="0"/>
              </a:rPr>
              <a:t>: Indicator of whether the restaurant is currently delivering. </a:t>
            </a:r>
          </a:p>
          <a:p>
            <a:r>
              <a:rPr lang="en-US" sz="1800" b="1" i="0" u="none" strike="noStrike" baseline="0" dirty="0">
                <a:solidFill>
                  <a:srgbClr val="FFFF00"/>
                </a:solidFill>
                <a:latin typeface="Calibri" panose="020F0502020204030204" pitchFamily="34" charset="0"/>
              </a:rPr>
              <a:t>Switch to Order Menu</a:t>
            </a:r>
            <a:r>
              <a:rPr lang="en-US" sz="1800" b="0" i="0" u="none" strike="noStrike" baseline="0" dirty="0">
                <a:solidFill>
                  <a:srgbClr val="FFFF00"/>
                </a:solidFill>
                <a:latin typeface="Calibri" panose="020F0502020204030204" pitchFamily="34" charset="0"/>
              </a:rPr>
              <a:t>: Indicator of whether the restaurant has switched to an order menu. </a:t>
            </a:r>
          </a:p>
          <a:p>
            <a:r>
              <a:rPr lang="en-US" sz="1800" b="1" i="0" u="none" strike="noStrike" baseline="0" dirty="0">
                <a:solidFill>
                  <a:srgbClr val="FFFF00"/>
                </a:solidFill>
                <a:latin typeface="Calibri" panose="020F0502020204030204" pitchFamily="34" charset="0"/>
              </a:rPr>
              <a:t>Price Range</a:t>
            </a:r>
            <a:r>
              <a:rPr lang="en-US" sz="1800" b="0" i="0" u="none" strike="noStrike" baseline="0" dirty="0">
                <a:solidFill>
                  <a:srgbClr val="FFFF00"/>
                </a:solidFill>
                <a:latin typeface="Calibri" panose="020F0502020204030204" pitchFamily="34" charset="0"/>
              </a:rPr>
              <a:t>: Price range category of the restaurant. </a:t>
            </a:r>
          </a:p>
          <a:p>
            <a:r>
              <a:rPr lang="en-US" sz="1800" b="1" i="0" u="none" strike="noStrike" baseline="0" dirty="0">
                <a:solidFill>
                  <a:srgbClr val="FFFF00"/>
                </a:solidFill>
                <a:latin typeface="Calibri" panose="020F0502020204030204" pitchFamily="34" charset="0"/>
              </a:rPr>
              <a:t>Aggregate Rating</a:t>
            </a:r>
            <a:r>
              <a:rPr lang="en-US" sz="1800" b="0" i="0" u="none" strike="noStrike" baseline="0" dirty="0">
                <a:solidFill>
                  <a:srgbClr val="FFFF00"/>
                </a:solidFill>
                <a:latin typeface="Calibri" panose="020F0502020204030204" pitchFamily="34" charset="0"/>
              </a:rPr>
              <a:t>: Overall rating of the restaurant. </a:t>
            </a:r>
          </a:p>
          <a:p>
            <a:r>
              <a:rPr lang="en-US" sz="1800" b="1" i="0" u="none" strike="noStrike" baseline="0" dirty="0">
                <a:solidFill>
                  <a:srgbClr val="FFFF00"/>
                </a:solidFill>
                <a:latin typeface="Calibri" panose="020F0502020204030204" pitchFamily="34" charset="0"/>
              </a:rPr>
              <a:t>Rating Color</a:t>
            </a:r>
            <a:r>
              <a:rPr lang="en-US" sz="1800" b="0" i="0" u="none" strike="noStrike" baseline="0" dirty="0">
                <a:solidFill>
                  <a:srgbClr val="FFFF00"/>
                </a:solidFill>
                <a:latin typeface="Calibri" panose="020F0502020204030204" pitchFamily="34" charset="0"/>
              </a:rPr>
              <a:t>: Color code representing the rating. </a:t>
            </a:r>
          </a:p>
          <a:p>
            <a:r>
              <a:rPr lang="en-US" sz="1800" b="1" i="0" u="none" strike="noStrike" baseline="0" dirty="0">
                <a:solidFill>
                  <a:srgbClr val="FFFF00"/>
                </a:solidFill>
                <a:latin typeface="Calibri" panose="020F0502020204030204" pitchFamily="34" charset="0"/>
              </a:rPr>
              <a:t>Rating Text</a:t>
            </a:r>
            <a:r>
              <a:rPr lang="en-US" sz="1800" b="0" i="0" u="none" strike="noStrike" baseline="0" dirty="0">
                <a:solidFill>
                  <a:srgbClr val="FFFF00"/>
                </a:solidFill>
                <a:latin typeface="Calibri" panose="020F0502020204030204" pitchFamily="34" charset="0"/>
              </a:rPr>
              <a:t>: Text description of the rating. </a:t>
            </a:r>
          </a:p>
          <a:p>
            <a:r>
              <a:rPr lang="en-US" sz="1800" b="1" i="0" u="none" strike="noStrike" baseline="0" dirty="0">
                <a:solidFill>
                  <a:srgbClr val="FFFF00"/>
                </a:solidFill>
                <a:latin typeface="Calibri" panose="020F0502020204030204" pitchFamily="34" charset="0"/>
              </a:rPr>
              <a:t>Votes</a:t>
            </a:r>
            <a:r>
              <a:rPr lang="en-US" sz="1800" b="0" i="0" u="none" strike="noStrike" baseline="0" dirty="0">
                <a:solidFill>
                  <a:srgbClr val="FFFF00"/>
                </a:solidFill>
                <a:latin typeface="Calibri" panose="020F0502020204030204" pitchFamily="34" charset="0"/>
              </a:rPr>
              <a:t>: Number of votes received by the restaurant. </a:t>
            </a:r>
          </a:p>
        </p:txBody>
      </p:sp>
      <p:pic>
        <p:nvPicPr>
          <p:cNvPr id="28" name="Audio 27">
            <a:hlinkClick r:id="" action="ppaction://media"/>
            <a:extLst>
              <a:ext uri="{FF2B5EF4-FFF2-40B4-BE49-F238E27FC236}">
                <a16:creationId xmlns:a16="http://schemas.microsoft.com/office/drawing/2014/main" id="{129D3F6B-CFBB-2D5F-813B-CCC74CEF7C7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209297026"/>
      </p:ext>
    </p:extLst>
  </p:cSld>
  <p:clrMapOvr>
    <a:masterClrMapping/>
  </p:clrMapOvr>
  <mc:AlternateContent xmlns:mc="http://schemas.openxmlformats.org/markup-compatibility/2006">
    <mc:Choice xmlns:p14="http://schemas.microsoft.com/office/powerpoint/2010/main" Requires="p14">
      <p:transition spd="slow" p14:dur="2000" advTm="51840"/>
    </mc:Choice>
    <mc:Fallback>
      <p:transition spd="slow" advTm="51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8"/>
                </p:tgtEl>
              </p:cMediaNode>
            </p:audio>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2451C7-D0DF-3A47-A661-A616A3C9A5AD}"/>
              </a:ext>
            </a:extLst>
          </p:cNvPr>
          <p:cNvSpPr>
            <a:spLocks noGrp="1"/>
          </p:cNvSpPr>
          <p:nvPr>
            <p:ph idx="1"/>
          </p:nvPr>
        </p:nvSpPr>
        <p:spPr>
          <a:xfrm>
            <a:off x="3215148" y="3845541"/>
            <a:ext cx="6002594" cy="2801063"/>
          </a:xfrm>
        </p:spPr>
        <p:txBody>
          <a:bodyPr>
            <a:normAutofit/>
          </a:bodyPr>
          <a:lstStyle/>
          <a:p>
            <a:pPr marL="0" indent="0">
              <a:buNone/>
            </a:pPr>
            <a:r>
              <a:rPr lang="en-US" dirty="0"/>
              <a:t>      </a:t>
            </a:r>
            <a:r>
              <a:rPr lang="en-US" b="1" dirty="0">
                <a:solidFill>
                  <a:schemeClr val="accent2">
                    <a:lumMod val="60000"/>
                    <a:lumOff val="40000"/>
                  </a:schemeClr>
                </a:solidFill>
              </a:rPr>
              <a:t>Sample of the Dataset</a:t>
            </a:r>
          </a:p>
          <a:p>
            <a:pPr>
              <a:buFont typeface="Wingdings" panose="05000000000000000000" pitchFamily="2" charset="2"/>
              <a:buChar char="ü"/>
            </a:pPr>
            <a:r>
              <a:rPr lang="en-US" dirty="0"/>
              <a:t>Dataset Contains 9551 rows &amp; 21 columns.</a:t>
            </a:r>
          </a:p>
          <a:p>
            <a:pPr>
              <a:buFont typeface="Wingdings" panose="05000000000000000000" pitchFamily="2" charset="2"/>
              <a:buChar char="ü"/>
            </a:pPr>
            <a:r>
              <a:rPr lang="en-US" dirty="0"/>
              <a:t>No Duplicate rows present.</a:t>
            </a:r>
          </a:p>
          <a:p>
            <a:pPr>
              <a:buFont typeface="Wingdings" panose="05000000000000000000" pitchFamily="2" charset="2"/>
              <a:buChar char="ü"/>
            </a:pPr>
            <a:r>
              <a:rPr lang="en-US" dirty="0"/>
              <a:t>Few Null values are present in the dataset.</a:t>
            </a:r>
          </a:p>
          <a:p>
            <a:pPr>
              <a:buFont typeface="Wingdings" panose="05000000000000000000" pitchFamily="2" charset="2"/>
              <a:buChar char="ü"/>
            </a:pPr>
            <a:r>
              <a:rPr lang="en-US" dirty="0"/>
              <a:t>Outliers are there in various features.</a:t>
            </a:r>
            <a:endParaRPr lang="en-IN" dirty="0"/>
          </a:p>
        </p:txBody>
      </p:sp>
      <p:sp>
        <p:nvSpPr>
          <p:cNvPr id="4" name="Rectangle: Rounded Corners 3">
            <a:extLst>
              <a:ext uri="{FF2B5EF4-FFF2-40B4-BE49-F238E27FC236}">
                <a16:creationId xmlns:a16="http://schemas.microsoft.com/office/drawing/2014/main" id="{827E17D6-8A44-8FE1-DBAC-077D365829DC}"/>
              </a:ext>
            </a:extLst>
          </p:cNvPr>
          <p:cNvSpPr/>
          <p:nvPr/>
        </p:nvSpPr>
        <p:spPr>
          <a:xfrm>
            <a:off x="4026309" y="78659"/>
            <a:ext cx="4081277" cy="619432"/>
          </a:xfrm>
          <a:prstGeom prst="roundRect">
            <a:avLst>
              <a:gd name="adj" fmla="val 47619"/>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Data Ingestion</a:t>
            </a:r>
            <a:endParaRPr lang="en-IN" sz="4000" b="1" dirty="0">
              <a:solidFill>
                <a:schemeClr val="accent2">
                  <a:lumMod val="50000"/>
                </a:schemeClr>
              </a:solidFill>
            </a:endParaRPr>
          </a:p>
        </p:txBody>
      </p:sp>
      <p:pic>
        <p:nvPicPr>
          <p:cNvPr id="8" name="Picture 7">
            <a:extLst>
              <a:ext uri="{FF2B5EF4-FFF2-40B4-BE49-F238E27FC236}">
                <a16:creationId xmlns:a16="http://schemas.microsoft.com/office/drawing/2014/main" id="{5506860A-241A-0F55-A096-95AD763E7391}"/>
              </a:ext>
            </a:extLst>
          </p:cNvPr>
          <p:cNvPicPr>
            <a:picLocks noChangeAspect="1"/>
          </p:cNvPicPr>
          <p:nvPr/>
        </p:nvPicPr>
        <p:blipFill>
          <a:blip r:embed="rId5"/>
          <a:stretch>
            <a:fillRect/>
          </a:stretch>
        </p:blipFill>
        <p:spPr>
          <a:xfrm>
            <a:off x="176980" y="871285"/>
            <a:ext cx="7933743" cy="2801063"/>
          </a:xfrm>
          <a:prstGeom prst="rect">
            <a:avLst/>
          </a:prstGeom>
        </p:spPr>
      </p:pic>
      <p:pic>
        <p:nvPicPr>
          <p:cNvPr id="10" name="Picture 9">
            <a:extLst>
              <a:ext uri="{FF2B5EF4-FFF2-40B4-BE49-F238E27FC236}">
                <a16:creationId xmlns:a16="http://schemas.microsoft.com/office/drawing/2014/main" id="{92A48109-1EAD-6A1E-A17C-04F2CBB71107}"/>
              </a:ext>
            </a:extLst>
          </p:cNvPr>
          <p:cNvPicPr>
            <a:picLocks noChangeAspect="1"/>
          </p:cNvPicPr>
          <p:nvPr/>
        </p:nvPicPr>
        <p:blipFill>
          <a:blip r:embed="rId6"/>
          <a:stretch>
            <a:fillRect/>
          </a:stretch>
        </p:blipFill>
        <p:spPr>
          <a:xfrm>
            <a:off x="8110724" y="871285"/>
            <a:ext cx="3904296" cy="2801063"/>
          </a:xfrm>
          <a:prstGeom prst="rect">
            <a:avLst/>
          </a:prstGeom>
        </p:spPr>
      </p:pic>
      <p:sp>
        <p:nvSpPr>
          <p:cNvPr id="11" name="Arrow: Left-Up 10">
            <a:extLst>
              <a:ext uri="{FF2B5EF4-FFF2-40B4-BE49-F238E27FC236}">
                <a16:creationId xmlns:a16="http://schemas.microsoft.com/office/drawing/2014/main" id="{322783E5-3693-88FA-746F-0AC469B42E6B}"/>
              </a:ext>
            </a:extLst>
          </p:cNvPr>
          <p:cNvSpPr/>
          <p:nvPr/>
        </p:nvSpPr>
        <p:spPr>
          <a:xfrm rot="10800000">
            <a:off x="3362631" y="3845541"/>
            <a:ext cx="280220" cy="357749"/>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Audio 22">
            <a:hlinkClick r:id="" action="ppaction://media"/>
            <a:extLst>
              <a:ext uri="{FF2B5EF4-FFF2-40B4-BE49-F238E27FC236}">
                <a16:creationId xmlns:a16="http://schemas.microsoft.com/office/drawing/2014/main" id="{97914871-755E-6138-3A47-EA615CD20DF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4134526"/>
      </p:ext>
    </p:extLst>
  </p:cSld>
  <p:clrMapOvr>
    <a:masterClrMapping/>
  </p:clrMapOvr>
  <mc:AlternateContent xmlns:mc="http://schemas.openxmlformats.org/markup-compatibility/2006">
    <mc:Choice xmlns:p14="http://schemas.microsoft.com/office/powerpoint/2010/main" Requires="p14">
      <p:transition spd="slow" p14:dur="2000" advTm="27041"/>
    </mc:Choice>
    <mc:Fallback>
      <p:transition spd="slow" advTm="27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23"/>
                </p:tgtEl>
              </p:cMediaNode>
            </p:audio>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3C302E3-3F25-D1EA-BB5C-002F05E5C8C7}"/>
              </a:ext>
            </a:extLst>
          </p:cNvPr>
          <p:cNvSpPr/>
          <p:nvPr/>
        </p:nvSpPr>
        <p:spPr>
          <a:xfrm>
            <a:off x="2730986" y="245454"/>
            <a:ext cx="6958704" cy="61943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Exploratory data Analysis</a:t>
            </a:r>
            <a:endParaRPr lang="en-IN" sz="4000" b="1" dirty="0">
              <a:solidFill>
                <a:schemeClr val="accent2">
                  <a:lumMod val="50000"/>
                </a:schemeClr>
              </a:solidFill>
            </a:endParaRPr>
          </a:p>
        </p:txBody>
      </p:sp>
      <p:sp>
        <p:nvSpPr>
          <p:cNvPr id="8" name="Content Placeholder 7">
            <a:extLst>
              <a:ext uri="{FF2B5EF4-FFF2-40B4-BE49-F238E27FC236}">
                <a16:creationId xmlns:a16="http://schemas.microsoft.com/office/drawing/2014/main" id="{2E9A20F1-96EA-C503-7F72-0F52F9EA9021}"/>
              </a:ext>
            </a:extLst>
          </p:cNvPr>
          <p:cNvSpPr>
            <a:spLocks noGrp="1"/>
          </p:cNvSpPr>
          <p:nvPr>
            <p:ph idx="1"/>
          </p:nvPr>
        </p:nvSpPr>
        <p:spPr>
          <a:xfrm>
            <a:off x="288719" y="2997840"/>
            <a:ext cx="4884534" cy="862319"/>
          </a:xfrm>
        </p:spPr>
        <p:txBody>
          <a:bodyPr/>
          <a:lstStyle/>
          <a:p>
            <a:r>
              <a:rPr lang="en-US" dirty="0"/>
              <a:t>These are the Top 10 Cuisines based on Number of Votes</a:t>
            </a:r>
            <a:endParaRPr lang="en-IN" dirty="0"/>
          </a:p>
        </p:txBody>
      </p:sp>
      <p:pic>
        <p:nvPicPr>
          <p:cNvPr id="1026" name="Picture 2">
            <a:extLst>
              <a:ext uri="{FF2B5EF4-FFF2-40B4-BE49-F238E27FC236}">
                <a16:creationId xmlns:a16="http://schemas.microsoft.com/office/drawing/2014/main" id="{F6785D21-1314-B638-9E61-490C678055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4578" y="1489587"/>
            <a:ext cx="6958704" cy="5122959"/>
          </a:xfrm>
          <a:prstGeom prst="rect">
            <a:avLst/>
          </a:prstGeom>
          <a:noFill/>
          <a:extLst>
            <a:ext uri="{909E8E84-426E-40DD-AFC4-6F175D3DCCD1}">
              <a14:hiddenFill xmlns:a14="http://schemas.microsoft.com/office/drawing/2010/main">
                <a:solidFill>
                  <a:srgbClr val="FFFFFF"/>
                </a:solidFill>
              </a14:hiddenFill>
            </a:ext>
          </a:extLst>
        </p:spPr>
      </p:pic>
      <p:pic>
        <p:nvPicPr>
          <p:cNvPr id="33" name="Audio 32">
            <a:hlinkClick r:id="" action="ppaction://media"/>
            <a:extLst>
              <a:ext uri="{FF2B5EF4-FFF2-40B4-BE49-F238E27FC236}">
                <a16:creationId xmlns:a16="http://schemas.microsoft.com/office/drawing/2014/main" id="{FBC8F565-4EEF-1B60-6DAC-49B7D23F99E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0285356"/>
      </p:ext>
    </p:extLst>
  </p:cSld>
  <p:clrMapOvr>
    <a:masterClrMapping/>
  </p:clrMapOvr>
  <mc:AlternateContent xmlns:mc="http://schemas.openxmlformats.org/markup-compatibility/2006">
    <mc:Choice xmlns:p14="http://schemas.microsoft.com/office/powerpoint/2010/main" Requires="p14">
      <p:transition spd="slow" p14:dur="2000" advTm="36582"/>
    </mc:Choice>
    <mc:Fallback>
      <p:transition spd="slow" advTm="36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barn(inVertical)">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3C302E3-3F25-D1EA-BB5C-002F05E5C8C7}"/>
              </a:ext>
            </a:extLst>
          </p:cNvPr>
          <p:cNvSpPr/>
          <p:nvPr/>
        </p:nvSpPr>
        <p:spPr>
          <a:xfrm>
            <a:off x="2730986" y="245454"/>
            <a:ext cx="6958704" cy="61943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Exploratory data Analysis</a:t>
            </a:r>
            <a:endParaRPr lang="en-IN" sz="4000" b="1" dirty="0">
              <a:solidFill>
                <a:schemeClr val="accent2">
                  <a:lumMod val="50000"/>
                </a:schemeClr>
              </a:solidFill>
            </a:endParaRPr>
          </a:p>
        </p:txBody>
      </p:sp>
      <p:sp>
        <p:nvSpPr>
          <p:cNvPr id="8" name="Content Placeholder 7">
            <a:extLst>
              <a:ext uri="{FF2B5EF4-FFF2-40B4-BE49-F238E27FC236}">
                <a16:creationId xmlns:a16="http://schemas.microsoft.com/office/drawing/2014/main" id="{2E9A20F1-96EA-C503-7F72-0F52F9EA9021}"/>
              </a:ext>
            </a:extLst>
          </p:cNvPr>
          <p:cNvSpPr>
            <a:spLocks noGrp="1"/>
          </p:cNvSpPr>
          <p:nvPr>
            <p:ph idx="1"/>
          </p:nvPr>
        </p:nvSpPr>
        <p:spPr>
          <a:xfrm>
            <a:off x="7967570" y="1678490"/>
            <a:ext cx="3826081" cy="1285936"/>
          </a:xfrm>
        </p:spPr>
        <p:txBody>
          <a:bodyPr>
            <a:noAutofit/>
          </a:bodyPr>
          <a:lstStyle/>
          <a:p>
            <a:r>
              <a:rPr lang="en-US" sz="1800" b="1" dirty="0">
                <a:solidFill>
                  <a:schemeClr val="accent1">
                    <a:lumMod val="60000"/>
                    <a:lumOff val="40000"/>
                  </a:schemeClr>
                </a:solidFill>
              </a:rPr>
              <a:t>These are the Top 10 Restaurants based on Ratings</a:t>
            </a:r>
          </a:p>
          <a:p>
            <a:r>
              <a:rPr lang="en-US" sz="1800" b="1" dirty="0">
                <a:solidFill>
                  <a:schemeClr val="accent1">
                    <a:lumMod val="60000"/>
                    <a:lumOff val="40000"/>
                  </a:schemeClr>
                </a:solidFill>
              </a:rPr>
              <a:t>All these restaurants belongs to  New Delhi</a:t>
            </a:r>
            <a:endParaRPr lang="en-IN" sz="1800" b="1" dirty="0">
              <a:solidFill>
                <a:schemeClr val="accent1">
                  <a:lumMod val="60000"/>
                  <a:lumOff val="40000"/>
                </a:schemeClr>
              </a:solidFill>
            </a:endParaRPr>
          </a:p>
        </p:txBody>
      </p:sp>
      <p:pic>
        <p:nvPicPr>
          <p:cNvPr id="2050" name="Picture 2">
            <a:extLst>
              <a:ext uri="{FF2B5EF4-FFF2-40B4-BE49-F238E27FC236}">
                <a16:creationId xmlns:a16="http://schemas.microsoft.com/office/drawing/2014/main" id="{F9F25506-7FFF-884A-4DAF-18206DCADA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126" y="946970"/>
            <a:ext cx="7610168" cy="28630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9080C96-842A-C2DE-D390-31B59D0DA5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126" y="3892084"/>
            <a:ext cx="7610168" cy="296591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7">
            <a:extLst>
              <a:ext uri="{FF2B5EF4-FFF2-40B4-BE49-F238E27FC236}">
                <a16:creationId xmlns:a16="http://schemas.microsoft.com/office/drawing/2014/main" id="{3A4D0CE1-47AC-5608-8CD2-5D3593BD9C73}"/>
              </a:ext>
            </a:extLst>
          </p:cNvPr>
          <p:cNvSpPr txBox="1">
            <a:spLocks/>
          </p:cNvSpPr>
          <p:nvPr/>
        </p:nvSpPr>
        <p:spPr>
          <a:xfrm>
            <a:off x="7967570" y="4345178"/>
            <a:ext cx="3826081" cy="166866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1800" b="1" dirty="0">
                <a:solidFill>
                  <a:schemeClr val="accent1">
                    <a:lumMod val="60000"/>
                    <a:lumOff val="40000"/>
                  </a:schemeClr>
                </a:solidFill>
              </a:rPr>
              <a:t>These are the Top 10 Restaurants based on Number of Votes.</a:t>
            </a:r>
          </a:p>
          <a:p>
            <a:r>
              <a:rPr lang="en-US" sz="1800" b="1" dirty="0">
                <a:solidFill>
                  <a:schemeClr val="accent1">
                    <a:lumMod val="60000"/>
                    <a:lumOff val="40000"/>
                  </a:schemeClr>
                </a:solidFill>
              </a:rPr>
              <a:t>All these restaurants belongs to India only.</a:t>
            </a:r>
            <a:endParaRPr lang="en-IN" sz="1800" b="1" dirty="0">
              <a:solidFill>
                <a:schemeClr val="accent1">
                  <a:lumMod val="60000"/>
                  <a:lumOff val="40000"/>
                </a:schemeClr>
              </a:solidFill>
            </a:endParaRPr>
          </a:p>
        </p:txBody>
      </p:sp>
      <p:pic>
        <p:nvPicPr>
          <p:cNvPr id="45" name="Audio 44">
            <a:hlinkClick r:id="" action="ppaction://media"/>
            <a:extLst>
              <a:ext uri="{FF2B5EF4-FFF2-40B4-BE49-F238E27FC236}">
                <a16:creationId xmlns:a16="http://schemas.microsoft.com/office/drawing/2014/main" id="{EAE697FB-034C-9322-DB64-5A3D1C6FDDB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07423810"/>
      </p:ext>
    </p:extLst>
  </p:cSld>
  <p:clrMapOvr>
    <a:masterClrMapping/>
  </p:clrMapOvr>
  <mc:AlternateContent xmlns:mc="http://schemas.openxmlformats.org/markup-compatibility/2006">
    <mc:Choice xmlns:p14="http://schemas.microsoft.com/office/powerpoint/2010/main" Requires="p14">
      <p:transition spd="slow" p14:dur="2000" advTm="40959"/>
    </mc:Choice>
    <mc:Fallback>
      <p:transition spd="slow" advTm="40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1000"/>
                                        <p:tgtEl>
                                          <p:spTgt spid="2050"/>
                                        </p:tgtEl>
                                      </p:cBhvr>
                                    </p:animEffect>
                                    <p:anim calcmode="lin" valueType="num">
                                      <p:cBhvr>
                                        <p:cTn id="12" dur="1000" fill="hold"/>
                                        <p:tgtEl>
                                          <p:spTgt spid="2050"/>
                                        </p:tgtEl>
                                        <p:attrNameLst>
                                          <p:attrName>ppt_x</p:attrName>
                                        </p:attrNameLst>
                                      </p:cBhvr>
                                      <p:tavLst>
                                        <p:tav tm="0">
                                          <p:val>
                                            <p:strVal val="#ppt_x"/>
                                          </p:val>
                                        </p:tav>
                                        <p:tav tm="100000">
                                          <p:val>
                                            <p:strVal val="#ppt_x"/>
                                          </p:val>
                                        </p:tav>
                                      </p:tavLst>
                                    </p:anim>
                                    <p:anim calcmode="lin" valueType="num">
                                      <p:cBhvr>
                                        <p:cTn id="13"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Effect transition="in" filter="wipe(down)">
                                      <p:cBhvr>
                                        <p:cTn id="18" dur="500"/>
                                        <p:tgtEl>
                                          <p:spTgt spid="205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45"/>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53C302E3-3F25-D1EA-BB5C-002F05E5C8C7}"/>
              </a:ext>
            </a:extLst>
          </p:cNvPr>
          <p:cNvSpPr/>
          <p:nvPr/>
        </p:nvSpPr>
        <p:spPr>
          <a:xfrm>
            <a:off x="2730986" y="245454"/>
            <a:ext cx="6958704" cy="619432"/>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Exploratory data Analysis</a:t>
            </a:r>
            <a:endParaRPr lang="en-IN" sz="4000" b="1" dirty="0">
              <a:solidFill>
                <a:schemeClr val="accent2">
                  <a:lumMod val="50000"/>
                </a:schemeClr>
              </a:solidFill>
            </a:endParaRPr>
          </a:p>
        </p:txBody>
      </p:sp>
      <p:sp>
        <p:nvSpPr>
          <p:cNvPr id="8" name="Content Placeholder 7">
            <a:extLst>
              <a:ext uri="{FF2B5EF4-FFF2-40B4-BE49-F238E27FC236}">
                <a16:creationId xmlns:a16="http://schemas.microsoft.com/office/drawing/2014/main" id="{2E9A20F1-96EA-C503-7F72-0F52F9EA9021}"/>
              </a:ext>
            </a:extLst>
          </p:cNvPr>
          <p:cNvSpPr>
            <a:spLocks noGrp="1"/>
          </p:cNvSpPr>
          <p:nvPr>
            <p:ph idx="1"/>
          </p:nvPr>
        </p:nvSpPr>
        <p:spPr>
          <a:xfrm>
            <a:off x="976835" y="1291356"/>
            <a:ext cx="4199849" cy="862319"/>
          </a:xfrm>
        </p:spPr>
        <p:txBody>
          <a:bodyPr>
            <a:noAutofit/>
          </a:bodyPr>
          <a:lstStyle/>
          <a:p>
            <a:pPr>
              <a:buFont typeface="Wingdings" panose="05000000000000000000" pitchFamily="2" charset="2"/>
              <a:buChar char="§"/>
            </a:pPr>
            <a:r>
              <a:rPr lang="en-US" sz="1600" b="1" dirty="0">
                <a:solidFill>
                  <a:schemeClr val="accent1">
                    <a:lumMod val="60000"/>
                    <a:lumOff val="40000"/>
                  </a:schemeClr>
                </a:solidFill>
              </a:rPr>
              <a:t>Expensive Restaurants mostly belongs to City Jakarta with mean of avg cost more than 300000.</a:t>
            </a:r>
            <a:endParaRPr lang="en-IN" sz="1600" b="1" dirty="0">
              <a:solidFill>
                <a:schemeClr val="accent1">
                  <a:lumMod val="60000"/>
                  <a:lumOff val="40000"/>
                </a:schemeClr>
              </a:solidFill>
            </a:endParaRPr>
          </a:p>
        </p:txBody>
      </p:sp>
      <p:pic>
        <p:nvPicPr>
          <p:cNvPr id="3074" name="Picture 2">
            <a:extLst>
              <a:ext uri="{FF2B5EF4-FFF2-40B4-BE49-F238E27FC236}">
                <a16:creationId xmlns:a16="http://schemas.microsoft.com/office/drawing/2014/main" id="{191768DA-59B6-9A87-48ED-2C5EFBFA3F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26" y="2403987"/>
            <a:ext cx="5600700" cy="43360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D5C2474-ECAA-605B-09B9-80E2DFC3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8983" y="2403987"/>
            <a:ext cx="6193491" cy="4336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D5933E-944F-9E30-1925-0EFC66B5F384}"/>
              </a:ext>
            </a:extLst>
          </p:cNvPr>
          <p:cNvSpPr txBox="1"/>
          <p:nvPr/>
        </p:nvSpPr>
        <p:spPr>
          <a:xfrm>
            <a:off x="6210338" y="1225860"/>
            <a:ext cx="5073445" cy="1200329"/>
          </a:xfrm>
          <a:prstGeom prst="rect">
            <a:avLst/>
          </a:prstGeom>
          <a:noFill/>
        </p:spPr>
        <p:txBody>
          <a:bodyPr wrap="square" rtlCol="0">
            <a:spAutoFit/>
          </a:bodyPr>
          <a:lstStyle/>
          <a:p>
            <a:pPr marL="285750" indent="-285750">
              <a:buFont typeface="Wingdings" panose="05000000000000000000" pitchFamily="2" charset="2"/>
              <a:buChar char="§"/>
            </a:pPr>
            <a:r>
              <a:rPr lang="en-US" b="1" dirty="0">
                <a:solidFill>
                  <a:schemeClr val="accent1">
                    <a:lumMod val="60000"/>
                    <a:lumOff val="40000"/>
                  </a:schemeClr>
                </a:solidFill>
              </a:rPr>
              <a:t>Maximum No of Zero Ratings are from the Indian Customers.</a:t>
            </a:r>
          </a:p>
          <a:p>
            <a:pPr marL="285750" indent="-285750">
              <a:buFont typeface="Wingdings" panose="05000000000000000000" pitchFamily="2" charset="2"/>
              <a:buChar char="§"/>
            </a:pPr>
            <a:r>
              <a:rPr lang="en-US" b="1" dirty="0">
                <a:solidFill>
                  <a:schemeClr val="accent1">
                    <a:lumMod val="60000"/>
                    <a:lumOff val="40000"/>
                  </a:schemeClr>
                </a:solidFill>
              </a:rPr>
              <a:t>Country code – 1 belongs to Indian Cities.</a:t>
            </a:r>
            <a:endParaRPr lang="en-IN" b="1" dirty="0">
              <a:solidFill>
                <a:schemeClr val="accent1">
                  <a:lumMod val="60000"/>
                  <a:lumOff val="40000"/>
                </a:schemeClr>
              </a:solidFill>
            </a:endParaRPr>
          </a:p>
        </p:txBody>
      </p:sp>
      <p:pic>
        <p:nvPicPr>
          <p:cNvPr id="34" name="Audio 33">
            <a:hlinkClick r:id="" action="ppaction://media"/>
            <a:extLst>
              <a:ext uri="{FF2B5EF4-FFF2-40B4-BE49-F238E27FC236}">
                <a16:creationId xmlns:a16="http://schemas.microsoft.com/office/drawing/2014/main" id="{18AE9DB7-7AB7-6D63-D21B-18472903F2C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93539716"/>
      </p:ext>
    </p:extLst>
  </p:cSld>
  <p:clrMapOvr>
    <a:masterClrMapping/>
  </p:clrMapOvr>
  <mc:AlternateContent xmlns:mc="http://schemas.openxmlformats.org/markup-compatibility/2006">
    <mc:Choice xmlns:p14="http://schemas.microsoft.com/office/powerpoint/2010/main" Requires="p14">
      <p:transition spd="slow" p14:dur="2000" advTm="24714"/>
    </mc:Choice>
    <mc:Fallback>
      <p:transition spd="slow" advTm="24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wipe(down)">
                                      <p:cBhvr>
                                        <p:cTn id="11" dur="500"/>
                                        <p:tgtEl>
                                          <p:spTgt spid="307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wipe(down)">
                                      <p:cBhvr>
                                        <p:cTn id="21"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4"/>
                </p:tgtEl>
              </p:cMediaNode>
            </p:audio>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7EA876-0AE5-6CBF-5970-C4CF1762C73C}"/>
              </a:ext>
            </a:extLst>
          </p:cNvPr>
          <p:cNvSpPr/>
          <p:nvPr/>
        </p:nvSpPr>
        <p:spPr>
          <a:xfrm>
            <a:off x="2745733" y="146804"/>
            <a:ext cx="5852575" cy="605364"/>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r>
              <a:rPr lang="en-US" sz="4000" b="1" dirty="0">
                <a:solidFill>
                  <a:schemeClr val="accent2">
                    <a:lumMod val="50000"/>
                  </a:schemeClr>
                </a:solidFill>
              </a:rPr>
              <a:t> </a:t>
            </a:r>
            <a:r>
              <a:rPr lang="en-US" sz="3200" b="1" dirty="0">
                <a:solidFill>
                  <a:schemeClr val="accent2">
                    <a:lumMod val="50000"/>
                  </a:schemeClr>
                </a:solidFill>
              </a:rPr>
              <a:t>Model Building Approach</a:t>
            </a:r>
            <a:endParaRPr lang="en-IN" sz="3200" b="1" dirty="0">
              <a:solidFill>
                <a:schemeClr val="accent2">
                  <a:lumMod val="50000"/>
                </a:schemeClr>
              </a:solidFill>
            </a:endParaRPr>
          </a:p>
        </p:txBody>
      </p:sp>
      <p:graphicFrame>
        <p:nvGraphicFramePr>
          <p:cNvPr id="28" name="Diagram 27">
            <a:extLst>
              <a:ext uri="{FF2B5EF4-FFF2-40B4-BE49-F238E27FC236}">
                <a16:creationId xmlns:a16="http://schemas.microsoft.com/office/drawing/2014/main" id="{2E9CD140-021F-6C6E-F848-4E526A4FE54C}"/>
              </a:ext>
            </a:extLst>
          </p:cNvPr>
          <p:cNvGraphicFramePr/>
          <p:nvPr>
            <p:extLst>
              <p:ext uri="{D42A27DB-BD31-4B8C-83A1-F6EECF244321}">
                <p14:modId xmlns:p14="http://schemas.microsoft.com/office/powerpoint/2010/main" val="774999330"/>
              </p:ext>
            </p:extLst>
          </p:nvPr>
        </p:nvGraphicFramePr>
        <p:xfrm>
          <a:off x="815463" y="952499"/>
          <a:ext cx="10028904" cy="575869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2" name="Audio 51">
            <a:hlinkClick r:id="" action="ppaction://media"/>
            <a:extLst>
              <a:ext uri="{FF2B5EF4-FFF2-40B4-BE49-F238E27FC236}">
                <a16:creationId xmlns:a16="http://schemas.microsoft.com/office/drawing/2014/main" id="{F5F8A09F-E916-5D5C-3651-1086E5FAEDE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703861348"/>
      </p:ext>
    </p:extLst>
  </p:cSld>
  <p:clrMapOvr>
    <a:masterClrMapping/>
  </p:clrMapOvr>
  <mc:AlternateContent xmlns:mc="http://schemas.openxmlformats.org/markup-compatibility/2006">
    <mc:Choice xmlns:p14="http://schemas.microsoft.com/office/powerpoint/2010/main" Requires="p14">
      <p:transition spd="slow" p14:dur="2000" advTm="63894"/>
    </mc:Choice>
    <mc:Fallback>
      <p:transition spd="slow" advTm="63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28"/>
                                        </p:tgtEl>
                                      </p:cBhvr>
                                    </p:animEffect>
                                    <p:animScale>
                                      <p:cBhvr>
                                        <p:cTn id="11"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52"/>
                </p:tgtEl>
              </p:cMediaNode>
            </p:audio>
          </p:childTnLst>
        </p:cTn>
      </p:par>
    </p:tnLst>
    <p:bldLst>
      <p:bldGraphic spid="28"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0.9|25.2|3.8|4.8|2.8"/>
</p:tagLst>
</file>

<file path=ppt/tags/tag11.xml><?xml version="1.0" encoding="utf-8"?>
<p:tagLst xmlns:a="http://schemas.openxmlformats.org/drawingml/2006/main" xmlns:r="http://schemas.openxmlformats.org/officeDocument/2006/relationships" xmlns:p="http://schemas.openxmlformats.org/presentationml/2006/main">
  <p:tag name="TIMING" val="|1.1"/>
</p:tagLst>
</file>

<file path=ppt/tags/tag12.xml><?xml version="1.0" encoding="utf-8"?>
<p:tagLst xmlns:a="http://schemas.openxmlformats.org/drawingml/2006/main" xmlns:r="http://schemas.openxmlformats.org/officeDocument/2006/relationships" xmlns:p="http://schemas.openxmlformats.org/presentationml/2006/main">
  <p:tag name="TIMING" val="|0.6"/>
</p:tagLst>
</file>

<file path=ppt/tags/tag13.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8"/>
</p:tagLst>
</file>

<file path=ppt/tags/tag5.xml><?xml version="1.0" encoding="utf-8"?>
<p:tagLst xmlns:a="http://schemas.openxmlformats.org/drawingml/2006/main" xmlns:r="http://schemas.openxmlformats.org/officeDocument/2006/relationships" xmlns:p="http://schemas.openxmlformats.org/presentationml/2006/main">
  <p:tag name="TIMING" val="|0.7|2|4.2|5.5|5.9"/>
</p:tagLst>
</file>

<file path=ppt/tags/tag6.xml><?xml version="1.0" encoding="utf-8"?>
<p:tagLst xmlns:a="http://schemas.openxmlformats.org/drawingml/2006/main" xmlns:r="http://schemas.openxmlformats.org/officeDocument/2006/relationships" xmlns:p="http://schemas.openxmlformats.org/presentationml/2006/main">
  <p:tag name="TIMING" val="|0.7"/>
</p:tagLst>
</file>

<file path=ppt/tags/tag7.xml><?xml version="1.0" encoding="utf-8"?>
<p:tagLst xmlns:a="http://schemas.openxmlformats.org/drawingml/2006/main" xmlns:r="http://schemas.openxmlformats.org/officeDocument/2006/relationships" xmlns:p="http://schemas.openxmlformats.org/presentationml/2006/main">
  <p:tag name="TIMING" val="|1|11"/>
</p:tagLst>
</file>

<file path=ppt/tags/tag8.xml><?xml version="1.0" encoding="utf-8"?>
<p:tagLst xmlns:a="http://schemas.openxmlformats.org/drawingml/2006/main" xmlns:r="http://schemas.openxmlformats.org/officeDocument/2006/relationships" xmlns:p="http://schemas.openxmlformats.org/presentationml/2006/main">
  <p:tag name="TIMING" val="|0.6|10.6|1"/>
</p:tagLst>
</file>

<file path=ppt/tags/tag9.xml><?xml version="1.0" encoding="utf-8"?>
<p:tagLst xmlns:a="http://schemas.openxmlformats.org/drawingml/2006/main" xmlns:r="http://schemas.openxmlformats.org/officeDocument/2006/relationships" xmlns:p="http://schemas.openxmlformats.org/presentationml/2006/main">
  <p:tag name="TIMING" val="|0.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979</TotalTime>
  <Words>1358</Words>
  <Application>Microsoft Office PowerPoint</Application>
  <PresentationFormat>Widescreen</PresentationFormat>
  <Paragraphs>128</Paragraphs>
  <Slides>13</Slides>
  <Notes>12</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ADLaM Display</vt:lpstr>
      <vt:lpstr>Calibri</vt:lpstr>
      <vt:lpstr>Cambria</vt:lpstr>
      <vt:lpstr>Century Gothic</vt:lpstr>
      <vt:lpstr>source-serif-pro</vt:lpstr>
      <vt:lpstr>Wingdings</vt:lpstr>
      <vt:lpstr>Wingdings 3</vt:lpstr>
      <vt:lpstr>Ion</vt:lpstr>
      <vt:lpstr>                                        Mentorness   Internship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Shobha Kumari Choudhary</dc:creator>
  <cp:lastModifiedBy>Shobha Kumari Choudhary</cp:lastModifiedBy>
  <cp:revision>34</cp:revision>
  <dcterms:created xsi:type="dcterms:W3CDTF">2024-08-07T08:10:03Z</dcterms:created>
  <dcterms:modified xsi:type="dcterms:W3CDTF">2024-08-08T13:08:15Z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